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31"/>
  </p:notesMasterIdLst>
  <p:handoutMasterIdLst>
    <p:handoutMasterId r:id="rId32"/>
  </p:handoutMasterIdLst>
  <p:sldIdLst>
    <p:sldId id="279" r:id="rId2"/>
    <p:sldId id="306" r:id="rId3"/>
    <p:sldId id="308" r:id="rId4"/>
    <p:sldId id="307" r:id="rId5"/>
    <p:sldId id="311" r:id="rId6"/>
    <p:sldId id="312" r:id="rId7"/>
    <p:sldId id="313" r:id="rId8"/>
    <p:sldId id="309" r:id="rId9"/>
    <p:sldId id="315" r:id="rId10"/>
    <p:sldId id="316" r:id="rId11"/>
    <p:sldId id="337" r:id="rId12"/>
    <p:sldId id="317" r:id="rId13"/>
    <p:sldId id="333" r:id="rId14"/>
    <p:sldId id="318" r:id="rId15"/>
    <p:sldId id="319" r:id="rId16"/>
    <p:sldId id="320" r:id="rId17"/>
    <p:sldId id="335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34" r:id="rId26"/>
    <p:sldId id="328" r:id="rId27"/>
    <p:sldId id="329" r:id="rId28"/>
    <p:sldId id="330" r:id="rId29"/>
    <p:sldId id="331" r:id="rId30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3DAF3E-E27A-8747-8FA7-1BACF2298F65}">
          <p14:sldIdLst>
            <p14:sldId id="279"/>
            <p14:sldId id="306"/>
            <p14:sldId id="308"/>
            <p14:sldId id="307"/>
            <p14:sldId id="311"/>
            <p14:sldId id="312"/>
            <p14:sldId id="313"/>
            <p14:sldId id="309"/>
            <p14:sldId id="315"/>
            <p14:sldId id="316"/>
            <p14:sldId id="337"/>
            <p14:sldId id="317"/>
            <p14:sldId id="333"/>
            <p14:sldId id="318"/>
            <p14:sldId id="319"/>
            <p14:sldId id="320"/>
            <p14:sldId id="335"/>
            <p14:sldId id="321"/>
            <p14:sldId id="322"/>
            <p14:sldId id="323"/>
            <p14:sldId id="324"/>
            <p14:sldId id="325"/>
            <p14:sldId id="326"/>
            <p14:sldId id="327"/>
            <p14:sldId id="334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507">
          <p15:clr>
            <a:srgbClr val="A4A3A4"/>
          </p15:clr>
        </p15:guide>
        <p15:guide id="2" orient="horz" pos="3016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orient="horz" pos="1061">
          <p15:clr>
            <a:srgbClr val="A4A3A4"/>
          </p15:clr>
        </p15:guide>
        <p15:guide id="5" pos="5468">
          <p15:clr>
            <a:srgbClr val="A4A3A4"/>
          </p15:clr>
        </p15:guide>
        <p15:guide id="6" pos="2874">
          <p15:clr>
            <a:srgbClr val="A4A3A4"/>
          </p15:clr>
        </p15:guide>
        <p15:guide id="7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y Oren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3300"/>
    <a:srgbClr val="FF6600"/>
    <a:srgbClr val="CCD9E9"/>
    <a:srgbClr val="000000"/>
    <a:srgbClr val="741C21"/>
    <a:srgbClr val="CD222B"/>
    <a:srgbClr val="00AEE3"/>
    <a:srgbClr val="1586C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46698" autoAdjust="0"/>
  </p:normalViewPr>
  <p:slideViewPr>
    <p:cSldViewPr snapToGrid="0" showGuides="1">
      <p:cViewPr>
        <p:scale>
          <a:sx n="150" d="100"/>
          <a:sy n="150" d="100"/>
        </p:scale>
        <p:origin x="-208" y="2520"/>
      </p:cViewPr>
      <p:guideLst>
        <p:guide orient="horz" pos="2507"/>
        <p:guide orient="horz" pos="3016"/>
        <p:guide orient="horz" pos="233"/>
        <p:guide orient="horz" pos="1061"/>
        <p:guide pos="5468"/>
        <p:guide pos="2874"/>
        <p:guide pos="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24"/>
    </p:cViewPr>
  </p:sorterViewPr>
  <p:notesViewPr>
    <p:cSldViewPr snapToGrid="0" snapToObjects="1">
      <p:cViewPr varScale="1">
        <p:scale>
          <a:sx n="82" d="100"/>
          <a:sy n="82" d="100"/>
        </p:scale>
        <p:origin x="-382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FC77-65A1-CB40-A113-9CC89795C62F}" type="datetimeFigureOut">
              <a:rPr lang="en-US" smtClean="0"/>
              <a:t>2/3/15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6C84-2ECD-DB45-959B-CB6B13D163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2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D57C-DFC8-4B4B-A142-D0E121CAC635}" type="datetimeFigureOut">
              <a:rPr lang="en-US" smtClean="0"/>
              <a:t>2/3/15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0EFC-B410-DF48-A3D6-5C21FCCD9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://www.jeremyjarrell.cm" TargetMode="Externa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r>
              <a:rPr lang="en-US" baseline="0" dirty="0" smtClean="0"/>
              <a:t>  Thank you all for taking the time to join me today!</a:t>
            </a:r>
            <a:endParaRPr lang="en-US" dirty="0" smtClean="0"/>
          </a:p>
          <a:p>
            <a:r>
              <a:rPr lang="en-US" dirty="0" smtClean="0"/>
              <a:t>My name is Jeremy Jarrell, and I want to talk to you about </a:t>
            </a:r>
            <a:r>
              <a:rPr lang="en-US" baseline="0" dirty="0" smtClean="0"/>
              <a:t>Improving the Odds of Your Agile Transformation.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6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So how do we know if our</a:t>
            </a:r>
            <a:r>
              <a:rPr lang="en-US" baseline="0" dirty="0" smtClean="0">
                <a:effectLst/>
              </a:rPr>
              <a:t> story is ready to be worked on?  Luckily there’s tool called “INVEST” which can help us get there.</a:t>
            </a:r>
          </a:p>
          <a:p>
            <a:endParaRPr lang="en-US" baseline="0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Acronym captures 6 ideal qualities of stories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worked on without needing to depend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other stories.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 can have prerequisites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once the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prereq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complete this story should be able to move on its own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jumping back and forth between stories to finish a feature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us move a story around in the backlog without worrying about what needs to come with it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Negotiable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 for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decide how to best approach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overly specific language or details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also see this come into play before the story is selected for the sprint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Fringe details can be split off and prioritized for later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busy work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a meaningful impact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value to the customer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may not be directly, for example, the story may be a technique pre-requisite for another customer facing story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 should be obvious to us how this story helps us get there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most important thing the team should be working on right now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Estimateable</a:t>
            </a: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Understood well enough that the team can give a reasonable estimate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Sized Appropriately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enough that it makes an impact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so big that it can’t be understood</a:t>
            </a:r>
          </a:p>
          <a:p>
            <a:pPr marL="1490243" marR="0" lvl="3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stories get bigger they become harder to understand and estimate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 small stories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story should be big enough that it makes a different…and no bigger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understand how to check if we finished the story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story is in a testable state</a:t>
            </a:r>
          </a:p>
          <a:p>
            <a:pPr marL="1490243" lvl="3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need dummy data or scaffolding, that’s ok if that’s not the focus of the story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we’re testing the end result of the story….not the implementation</a:t>
            </a:r>
          </a:p>
          <a:p>
            <a:pPr marL="1050646" lvl="2" indent="-171450">
              <a:buFont typeface="Arial"/>
              <a:buChar char="•"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11048" lvl="1" indent="-171450">
              <a:buFont typeface="Arial"/>
              <a:buChar char="•"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1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criteria seems a bit abstract when we just talk about it out of context, so lets look an example</a:t>
            </a:r>
          </a:p>
          <a:p>
            <a:pPr marL="0" lvl="0" indent="0">
              <a:buFont typeface="Arial"/>
              <a:buNone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a sales management application</a:t>
            </a:r>
          </a:p>
          <a:p>
            <a:pPr marL="0" lvl="0" indent="0">
              <a:buFont typeface="Arial"/>
              <a:buNone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story is to let salespeople access the product</a:t>
            </a:r>
          </a:p>
          <a:p>
            <a:pPr marL="0" lvl="0" indent="0">
              <a:buFont typeface="Arial"/>
              <a:buNone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see how it does against INVEST</a:t>
            </a:r>
          </a:p>
          <a:p>
            <a:pPr marL="0" lvl="0" indent="0">
              <a:buFont typeface="Arial"/>
              <a:buNone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  How do they get accounts?  Invited?  Self-register?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assume they already have accounts.  We’ll add stories later to let them be invited or register themselves.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 to change story).  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story is more independent.  Its smaller, and only focuses on a single, specific action of the login workflow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Negotiable?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we can negotiate types of login before we start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Password, social login, </a:t>
            </a: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details of implementation after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complex does the screen need to be?  Just a login form, or additional info like recent news of the system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without it users can’t access the system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important thing we should do right now?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Estimateable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its familiar…most </a:t>
            </a: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built a login screen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 than it was previously.  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Giving users access to the system wasn’t </a:t>
            </a: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estimateable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asking us to create a password login screen is.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Sized appropriately?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once again because its smaller than it was previously.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should be small enough a </a:t>
            </a: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“hold it in their head” at once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Testable?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there’s a clear end state.  Either the user was able to log in or they didn’t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that we didn’t handle how the user gets an account in the first place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an example where we’ll need to use dummy data, manually adding a user to our database first</a:t>
            </a:r>
          </a:p>
          <a:p>
            <a:pPr marL="1050646" lvl="2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ok because its lets us test this story, and its not the point of this story</a:t>
            </a:r>
          </a:p>
          <a:p>
            <a:pPr marL="1490243" lvl="3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story is now about how a user gets an account, only how they login after they have one</a:t>
            </a:r>
          </a:p>
          <a:p>
            <a:pPr marL="1490243" lvl="3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handle creating a user account in another story, and because we went through this process its highlighted that that</a:t>
            </a:r>
            <a:r>
              <a:rPr lang="fr-FR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something we didn’t consider</a:t>
            </a:r>
          </a:p>
          <a:p>
            <a:pPr marL="1490243" lvl="3" indent="-171450">
              <a:buFont typeface="Arial"/>
              <a:buChar char="•"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 gives us a nice set of criteria to evaluate stories, but its not perfect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overlap – small stories tend to also be more </a:t>
            </a:r>
            <a:r>
              <a:rPr lang="en-US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estimateable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easier to test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good, this creates a circle in which improving one aspect tends to improve others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theme is that many of these criteria can be improved by simply making the stories smaller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all attributes will apply to all stories though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stories so small they’re not negotiable</a:t>
            </a:r>
          </a:p>
          <a:p>
            <a:pPr marL="171450" lvl="0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 is a guide post…not a hard set of rules</a:t>
            </a:r>
          </a:p>
          <a:p>
            <a:pPr marL="0" lvl="0" indent="0">
              <a:buFont typeface="Arial"/>
              <a:buNone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11048" lvl="1" indent="-171450">
              <a:buFont typeface="Arial"/>
              <a:buChar char="•"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1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Now, applying this criteria to every</a:t>
            </a:r>
            <a:r>
              <a:rPr lang="en-US" baseline="0" dirty="0" smtClean="0">
                <a:effectLst/>
              </a:rPr>
              <a:t> story in your backlog may seem overwhelming at first</a:t>
            </a:r>
          </a:p>
          <a:p>
            <a:r>
              <a:rPr lang="en-US" baseline="0" dirty="0" smtClean="0">
                <a:effectLst/>
              </a:rPr>
              <a:t>The good news it that you don’t have to.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Don’t apply INVEST to everything in the backlog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Just stories ready to go into the sprint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Don’t know enough about stories further down the backlog anyway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INVEST helps us tell stories that are ready to be worked on from those that aren’t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8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list of stories our</a:t>
            </a:r>
            <a:r>
              <a:rPr lang="en-US" baseline="0" dirty="0" smtClean="0"/>
              <a:t> team is still slated to work on is called our “backlog”.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Most important stories are at the top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They will be worked on next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Stories become less urgent as you move down the backlog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Word “urgent” is intentional.  Sometimes you want to avoid the word “important” with customers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Ordering the backlog like this lets us see which need to meet INVEST criteria and which don’t</a:t>
            </a:r>
          </a:p>
          <a:p>
            <a:pPr marL="0" lvl="0" indent="0">
              <a:buFont typeface="Arial"/>
              <a:buNone/>
            </a:pPr>
            <a:endParaRPr lang="en-US" baseline="0" dirty="0" smtClean="0"/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Capture the qualities of a backlog as DEEP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like our backlog to be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Detailed appropriately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Stories near the top should be well defined, or meet INVEST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Stories further down don’t need to be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Won’t be worked on soon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Actually want to leave lower stories undefined for now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May not ever be worked on, don’t waste time defining them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Don’t know enough about them yet…we’ll probably know more as they work their way up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Estimated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Each story needs to have a rough estimate…even those that aren’t well defined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Helps with prioritization as we can weigh the cost of each story against its benefits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We accept the estimates get less accurate as we walk down the backlog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Don’t worry, the team will get the chance to provide a better estimate if the story is selected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Emergent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The backlog will change over the course of a project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Some stories will change, be added, or be removed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Expect more churn near the bottom of the backlog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Another reason why we don’t define these stories well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Prioritized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Most important work at the top, less important at the bottom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Walk down the backlog and pretty the project was stopped.  Would you be happy with what you shipped?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If not, then you need to reprioritize</a:t>
            </a:r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talked a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already about understanding what the goal of a story is, as well as knowing whether or not we actually hit it. 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how do we know when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story is complete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with customer before starting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what the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story looks like when done</a:t>
            </a:r>
          </a:p>
          <a:p>
            <a:pPr marL="0" lvl="0" indent="0">
              <a:buFont typeface="Arial"/>
              <a:buNone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dirty="0" smtClean="0">
                <a:effectLst/>
              </a:rPr>
              <a:t>Luckily our next practice takes care</a:t>
            </a:r>
            <a:r>
              <a:rPr lang="en-US" baseline="0" dirty="0" smtClean="0">
                <a:effectLst/>
              </a:rPr>
              <a:t> of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7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Some</a:t>
            </a:r>
            <a:r>
              <a:rPr lang="en-US" baseline="0" dirty="0" smtClean="0">
                <a:effectLst/>
              </a:rPr>
              <a:t> of the questions we need to ask are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is the goal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are we trying to accomplish?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should the user be able to do when done?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Corner cases or exceptions?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Always corner cases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Can we think of them now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Handle them now, or later as a separate story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will the story NOT do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This is important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Boundaries help the customer and </a:t>
            </a:r>
            <a:r>
              <a:rPr lang="en-US" baseline="0" dirty="0" err="1" smtClean="0">
                <a:effectLst/>
              </a:rPr>
              <a:t>dev</a:t>
            </a:r>
            <a:r>
              <a:rPr lang="en-US" baseline="0" dirty="0" smtClean="0">
                <a:effectLst/>
              </a:rPr>
              <a:t> team understand what we’re trying to do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And will it be enough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If not clear, both customer and </a:t>
            </a:r>
            <a:r>
              <a:rPr lang="en-US" baseline="0" dirty="0" err="1" smtClean="0">
                <a:effectLst/>
              </a:rPr>
              <a:t>dev</a:t>
            </a:r>
            <a:r>
              <a:rPr lang="en-US" baseline="0" dirty="0" smtClean="0">
                <a:effectLst/>
              </a:rPr>
              <a:t> team will make assumptions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When assumptions don’t agree we get into trouble</a:t>
            </a:r>
          </a:p>
          <a:p>
            <a:pPr marL="879196" lvl="2" indent="0">
              <a:buFont typeface="Arial"/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Agreeing on this ahead of time not only gives the team a clear goal to shoot for, but it also dramatically increases the chance that the customer will accept the story once it’s shown to them.   We call this “Acceptance Criteria”. </a:t>
            </a:r>
            <a:r>
              <a:rPr lang="en-US" sz="11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</a:t>
            </a:r>
            <a:r>
              <a:rPr lang="en-US" sz="11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“Acceptance Criteria”)</a:t>
            </a:r>
            <a:endParaRPr lang="en-US" sz="11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76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does this mean that we can never change our mind on a story?  Not at all, agile is all about being adaptive to changing situations.  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 more often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misunderstanding than changed mind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the misunderstandings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focus on changing minds</a:t>
            </a:r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91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aseline="0" dirty="0" smtClean="0"/>
              <a:t>Acceptance criteria tends to emerge from conversations with the customer</a:t>
            </a:r>
          </a:p>
          <a:p>
            <a:pPr lvl="1"/>
            <a:r>
              <a:rPr lang="en-US" baseline="0" dirty="0" smtClean="0"/>
              <a:t>	Most won’t emerge until the story is the most defined, just before it gets worked on</a:t>
            </a:r>
          </a:p>
          <a:p>
            <a:pPr lvl="1"/>
            <a:r>
              <a:rPr lang="en-US" baseline="0" dirty="0" smtClean="0"/>
              <a:t>	Expect some to emerge over the course of development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will make more sense if we see it in action so lets take an example</a:t>
            </a:r>
          </a:p>
          <a:p>
            <a:r>
              <a:rPr lang="en-US" baseline="0" dirty="0" smtClean="0"/>
              <a:t>	Salesperson logging 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Questions come up as we get ready to work on the story so we capture them as acceptance criteria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happens after login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Helps establish our goal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What if the user misses their password?  How many tries do they get?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This helps flesh out corner cases or exceptions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This means the user needs to be able to reset their password?  Are we doing that as part of this story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This helps us define our boundaries.</a:t>
            </a:r>
          </a:p>
          <a:p>
            <a:pPr marL="439598" lvl="1" indent="0">
              <a:buFont typeface="Arial"/>
              <a:buNone/>
            </a:pPr>
            <a:endParaRPr lang="en-US" baseline="0" dirty="0" smtClean="0"/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A lot of these questions will come up during our planning meeting, when the team is trying to estimate the story</a:t>
            </a:r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	Often its not the goal that tells us how big a story is, it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details.  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want to establish as many of those details as possible with acceptance criteria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Good acceptance criteria is Specific and easily measured</a:t>
            </a:r>
          </a:p>
          <a:p>
            <a:pPr lvl="1"/>
            <a:r>
              <a:rPr lang="en-US" baseline="0" dirty="0" smtClean="0"/>
              <a:t>For each of these cases we it will be obvious whether or not we hit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93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how we know when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story is done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 stop with the customer though.  </a:t>
            </a:r>
          </a:p>
          <a:p>
            <a:pPr lvl="1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times have you heard a developer say “this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story is done…” </a:t>
            </a:r>
            <a:r>
              <a:rPr lang="en-US" sz="11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(click)</a:t>
            </a:r>
          </a:p>
          <a:p>
            <a:pPr lvl="1" fontAlgn="base"/>
            <a:r>
              <a:rPr lang="en-US" sz="11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“But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still needs to be tested”</a:t>
            </a:r>
            <a:endParaRPr lang="en-US" sz="11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Or,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maybe </a:t>
            </a:r>
          </a:p>
          <a:p>
            <a:pPr marL="171450" marR="0" lvl="0" indent="-17145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“testing the story”</a:t>
            </a:r>
          </a:p>
          <a:p>
            <a:pPr marL="171450" marR="0" lvl="0" indent="-17145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“we just need to review it as a team”</a:t>
            </a:r>
          </a:p>
          <a:p>
            <a:pPr marL="171450" marR="0" lvl="0" indent="-17145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“just need to add it the build script”</a:t>
            </a:r>
          </a:p>
          <a:p>
            <a:pPr marL="0" marR="0" lvl="0" indent="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the reason,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story is “all done except for…”, then its not really done.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9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Instead, we need to talk as a team and decide together what it means for a story to be done</a:t>
            </a:r>
          </a:p>
          <a:p>
            <a:r>
              <a:rPr lang="en-US" dirty="0" smtClean="0">
                <a:effectLst/>
              </a:rPr>
              <a:t>Maybe that means that a story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unit tests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peer reviewed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deployed to a staging environment.</a:t>
            </a:r>
          </a:p>
          <a:p>
            <a:pPr marL="171450" indent="-171450">
              <a:buFont typeface="Arial"/>
              <a:buChar char="•"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the criteria is that you pick, decide and agree on it as a team. </a:t>
            </a:r>
          </a:p>
          <a:p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this “Done Criteria”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 you honest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team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Avoids stories that claim to be “done” but really aren’t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criteria that represents past problems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duplicated code, use peer reviews</a:t>
            </a:r>
          </a:p>
          <a:p>
            <a:pPr marL="611048" lvl="1" indent="-171450">
              <a:buFont typeface="Arial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changes often break old code, add unit tests</a:t>
            </a:r>
          </a:p>
          <a:p>
            <a:pPr marL="611048" lvl="1" indent="-171450">
              <a:buFont typeface="Arial"/>
              <a:buChar char="•"/>
            </a:pP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39598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7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get started,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a bit about me:</a:t>
            </a:r>
          </a:p>
          <a:p>
            <a:pPr lvl="0" fontAlgn="base"/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an agile coach, software engineer, and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Pluralsight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author.</a:t>
            </a:r>
          </a:p>
          <a:p>
            <a:pPr lvl="0" fontAlgn="base"/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And I’ve been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 enough to be involved in many agile transformations both as a team member and advisor to other teams</a:t>
            </a:r>
          </a:p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So I’ve had the opportunity to see first hand a lot of teams succeed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their agile transformation, and unfortunately some teams fail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67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The final practice</a:t>
            </a:r>
            <a:r>
              <a:rPr lang="en-US" baseline="0" dirty="0" smtClean="0">
                <a:effectLst/>
              </a:rPr>
              <a:t> is to keep teams together once they’re formed</a:t>
            </a: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 for instantly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take times to gel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time the team goes through same progress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Forming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Storming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Norming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7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each stage</a:t>
            </a:r>
          </a:p>
          <a:p>
            <a:pPr marL="171450" marR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Forming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feeling each other out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are polite, try not to upset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Storming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Gotten to know and trust each other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Gloves come off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to challenge each others opinion (good)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 starts to arise (good or not)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Norming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starts to gel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 disagreements resolved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fall into normal routines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is on fire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how to work together and manage themselves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conflict, but productive conflict that solves problems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 teams get here</a:t>
            </a:r>
          </a:p>
          <a:p>
            <a:pPr marL="1050646" marR="0" lvl="2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those that do are very productive</a:t>
            </a:r>
          </a:p>
          <a:p>
            <a:pPr marL="1050646" marR="0" lvl="2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teams go through this process, or at least as far as they get, but it can take a long time.  The problem is that each time we change a team, we reset this process</a:t>
            </a:r>
            <a:r>
              <a:rPr lang="en-US" dirty="0" smtClean="0">
                <a:effectLst/>
              </a:rPr>
              <a:t> back to the beginning.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Teams vary how fast</a:t>
            </a:r>
            <a:r>
              <a:rPr lang="en-US" baseline="0" dirty="0" smtClean="0">
                <a:effectLst/>
              </a:rPr>
              <a:t> they go through this process, so be patient and give the team time to gel before deciding it isn’t working and breaking them up again.</a:t>
            </a:r>
          </a:p>
          <a:p>
            <a:r>
              <a:rPr lang="en-US" baseline="0" dirty="0" smtClean="0">
                <a:effectLst/>
              </a:rPr>
              <a:t>	Each time you break the team up you’ll have to start over.</a:t>
            </a:r>
          </a:p>
          <a:p>
            <a:r>
              <a:rPr lang="en-US" baseline="0" dirty="0" smtClean="0">
                <a:effectLst/>
              </a:rPr>
              <a:t>	It varies, but most teams can take any where between 2-4 sprints to really start to gel.</a:t>
            </a:r>
          </a:p>
          <a:p>
            <a:r>
              <a:rPr lang="en-US" baseline="0" dirty="0" smtClean="0">
                <a:effectLst/>
              </a:rPr>
              <a:t>		Give a team at least that much time before calling it quits.</a:t>
            </a:r>
            <a:endParaRPr lang="en-US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(</a:t>
            </a:r>
            <a:r>
              <a:rPr lang="en-US" dirty="0" err="1" smtClean="0">
                <a:effectLst/>
              </a:rPr>
              <a:t>Tuckman’s</a:t>
            </a:r>
            <a:r>
              <a:rPr lang="en-US" dirty="0" smtClean="0">
                <a:effectLst/>
              </a:rPr>
              <a:t> stages of group development)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As an example, </a:t>
            </a:r>
          </a:p>
          <a:p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Joe, Steve, and Susan are all working well together.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all four stages and are high performing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Michael joins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increased by one but now is a new team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to go through Forming, Storming, Norming, Performing process all over again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be quicker, but will still take time</a:t>
            </a:r>
          </a:p>
          <a:p>
            <a:pPr marL="1050646" lvl="2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guarantee the team will get back to Performing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time we change a team we interrupt it’s flow which is disruptive to the team’s productivity.</a:t>
            </a:r>
          </a:p>
          <a:p>
            <a:pPr marL="611048" lvl="1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we get our team the right size...leave it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7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this always begs the question “what is the right size for the team”.  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of thumb is 7+/-2…or between 5 and 9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than 5 –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hard to get meaningful work done without outside help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9 – Too big to self-manage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starts to step on each other’s toes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7+/-2 doesn’t just mean software engineers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testers, designers…anyone who contributes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 high side, hopefully team isn’t just engineers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hard to keep 7 engineers busy without getting in each other’s way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 choice, err on the side of smaller teams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self-manage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 tackle as much work at once so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becomes easier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likely to step on each other’s toes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matter of fact,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speaking of smaller teams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recent research says that 5 is actually ideal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89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if you find all of the management theory on proper</a:t>
            </a:r>
            <a:r>
              <a:rPr lang="en-US" baseline="0" dirty="0" smtClean="0"/>
              <a:t> team size and makeup a little heavy…let me leave you with one last rule before we go.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Jeff Bezos (Amazon CEO) has two pizza rule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Any team that can’t be fed with two pizzas is too big and must be broken up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Although its less specific, this rule works well because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Easy to remember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More tangible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Another key difference though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No lower bound on teams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/>
              <a:t>Only points to how big a team can get, doesn’t say how small it can be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/>
              <a:t>Though we can infer that if two pizzas are too much for your team…maybe it should be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5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now that we know the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practices we need…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do we go from here?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look at next stories be picked up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each meet INVEST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get them there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have to do this for every story in backlog, just the ones next to be worked on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single most important thing a scrum team can do to improve their productivity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with all stories ready to go, and be amazed at difference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define each story’s acceptance criteria with the customer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would it take to consider it done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miss some things or things fall through cracks…that’s ok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is to getting into the habit of starting each story thinking about its end game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sit down with team and talk about what it would take for you to consider it done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tests, peer review?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it is, write it down, hang it up, and stick to it for all stories in sprint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formal document, hand write the criteria on a piece of paper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reinforces to the team that we can change criteria if we find we missed something or if something isn’t working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sprint is over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was missing?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wasn’t important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what you learned to keep refining your done criteria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keep teams together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out of a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team’s hands….but not always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to your managers and discourage from rapidly reforming with the Forming/Storming/Norming example I mentioned today</a:t>
            </a:r>
          </a:p>
          <a:p>
            <a:pPr marL="611048" lvl="1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team does change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be aware of the phases you’ll go through each time</a:t>
            </a:r>
          </a:p>
          <a:p>
            <a:pPr marL="1050646" lvl="2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new awareness to accelerate and get back to performing as soon as possible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76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 this webinar will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 you on your way to building a great agile team.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you’d like to see more about how we can make agile </a:t>
            </a:r>
            <a:r>
              <a:rPr lang="en-US" sz="11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 on your</a:t>
            </a:r>
            <a:r>
              <a:rPr lang="en-US" sz="11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dealing with disengaged or missing customers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agile work with hard deadlines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even scaling agile to multiple teams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out my Agile in the Real World course where I break down the theory behind agile and explain what does work…and what doesn’t work in the real world.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talked a lot about talking through things with your customer today to better understand stories.  Unfortunately having a customer that</a:t>
            </a:r>
            <a:r>
              <a:rPr lang="fr-FR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always available isn’t a reality for many teams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One of the topics I talk about in this course is some ways that you can work around this or some alternatives you use, if you find yourself in a situation where you customer or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customer proxy isn’t as available as you’d like them to be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if you’d to learn how to write stories that let your team be productive as soon as they pick them up, check out my Creating Effective User Stories course.  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 I show you 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stories can best be broken down into smaller stories so your team can tackle them easier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how to define clear acceptance criteria for a story so you’ll know what your customer wants </a:t>
            </a:r>
            <a:r>
              <a:rPr lang="en-US" sz="11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start work on a story instead of after.</a:t>
            </a:r>
          </a:p>
          <a:p>
            <a:pPr marL="171450" marR="0" lvl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probably noticed one of the common themes is that simply splitting bigger stories into smaller stories has ability to make a lot of these problems much easier to overcome</a:t>
            </a:r>
          </a:p>
          <a:p>
            <a:pPr marL="611048" marR="0" lvl="1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sometimes its not obvious how a bigger story can be broken down.  In this course, I give you a lot of very specific and step-by-step techniques for breaking a large story down into a smaller story as well as figuring out which technique will work best for each of your stories.  </a:t>
            </a: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courses are available from </a:t>
            </a:r>
            <a:r>
              <a:rPr lang="en-US" sz="110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Pluralsight</a:t>
            </a:r>
            <a:r>
              <a:rPr lang="en-US" sz="11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1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If you</a:t>
            </a:r>
            <a:r>
              <a:rPr lang="en-US" baseline="0" dirty="0" smtClean="0">
                <a:effectLst/>
              </a:rPr>
              <a:t> have questions about anything I’ve talked about today, anything in these course, or about agile in general, don’t hesitate to reach out to me through twitter at @</a:t>
            </a:r>
            <a:r>
              <a:rPr lang="en-US" baseline="0" dirty="0" err="1" smtClean="0">
                <a:effectLst/>
              </a:rPr>
              <a:t>jeremyjarrell</a:t>
            </a:r>
            <a:r>
              <a:rPr lang="en-US" baseline="0" dirty="0" smtClean="0">
                <a:effectLst/>
              </a:rPr>
              <a:t>.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you can always reach me at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website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www.jeremyjarrell.c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site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 lot of information about the problems that teams face when first implementing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agile, and how to overcome them.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happy to help you in any way that I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6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all so much for taking the time to join me today, and thank you for </a:t>
            </a:r>
            <a:r>
              <a:rPr lang="en-US" dirty="0" err="1" smtClean="0"/>
              <a:t>Pluralsight</a:t>
            </a:r>
            <a:r>
              <a:rPr lang="en-US" dirty="0" smtClean="0"/>
              <a:t> for being</a:t>
            </a:r>
            <a:r>
              <a:rPr lang="en-US" baseline="0" dirty="0" smtClean="0"/>
              <a:t> gracious enough to host this webinar for us.</a:t>
            </a:r>
          </a:p>
          <a:p>
            <a:r>
              <a:rPr lang="en-US" baseline="0" dirty="0" smtClean="0"/>
              <a:t>We still have some time left, so I’d love to open up the floor to any questions you may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 I’ve noticed along the way is that there’s no perfect recipe for creating a high performing agile team since every organization and culture is different.</a:t>
            </a:r>
          </a:p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</a:p>
          <a:p>
            <a:pPr marL="171450" marR="0" lvl="0" indent="-17145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Commonalities between the teams that succeeded and those that didn’t</a:t>
            </a:r>
          </a:p>
          <a:p>
            <a:pPr marL="171450" marR="0" lvl="0" indent="-171450" algn="l" defTabSz="43959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situation is unique, but following those practices improves your odds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fontAlgn="base">
              <a:buFont typeface="Arial"/>
              <a:buChar char="•"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are the practices?</a:t>
            </a:r>
          </a:p>
          <a:p>
            <a:r>
              <a:rPr lang="en-US" dirty="0" smtClean="0"/>
              <a:t>There are lots, but there </a:t>
            </a:r>
            <a:r>
              <a:rPr lang="en-US" baseline="0" dirty="0" smtClean="0"/>
              <a:t>are 3 specific ones that I’d like to share with you today.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Based on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My own experiences with teams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Occurrences in the scrum literature as indicators for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8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Before</a:t>
            </a:r>
            <a:r>
              <a:rPr lang="en-US" baseline="0" dirty="0" smtClean="0">
                <a:effectLst/>
              </a:rPr>
              <a:t> we get into the practices, however, I want to take a few moments to introduce you to some terms I’ll be using…in case you haven’t worked with scrum before.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 Story.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teams work in units of work called stories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features, bugs, whatever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of a story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isn’t important today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just know when I refer to a story…I’m talking about a piece of work a team is tackling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3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The next is a sprint.</a:t>
            </a:r>
          </a:p>
          <a:p>
            <a:pPr marL="171450" marR="0" indent="-171450" algn="l" defTabSz="439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timebox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which a scrum team tries to plan, develop, and deliver something useful to the customer.  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weeks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lengths between and 1 weeks and 1 month are common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3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The</a:t>
            </a:r>
            <a:r>
              <a:rPr lang="en-US" baseline="0" dirty="0" smtClean="0">
                <a:effectLst/>
              </a:rPr>
              <a:t> last term is velocity.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work a scrum team completes in a sprint.  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in points, days, or even tomatoes.  </a:t>
            </a:r>
          </a:p>
          <a:p>
            <a:pPr marL="17145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 matter what it is…as long as the team agrees on it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38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practice we like to look at for teams to improve is “are their stories ready to cook?”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 to be worked on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soon as the team picks them up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Borrowed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Nivia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Henry </a:t>
            </a:r>
          </a:p>
          <a:p>
            <a:pPr marL="171450" lvl="0" indent="-171450" fontAlgn="base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Paints the perfect picture of what we’re looking for in a story before we pick it 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8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So what makes a story “Ready to Cook?”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effectLst/>
              </a:rPr>
              <a:t>Title is not ambiguous</a:t>
            </a:r>
          </a:p>
          <a:p>
            <a:pPr marL="611048" lvl="1" indent="-171450">
              <a:buFont typeface="Arial"/>
              <a:buChar char="•"/>
            </a:pPr>
            <a:r>
              <a:rPr lang="en-US" dirty="0" smtClean="0">
                <a:effectLst/>
              </a:rPr>
              <a:t>Point</a:t>
            </a:r>
            <a:r>
              <a:rPr lang="en-US" baseline="0" dirty="0" smtClean="0">
                <a:effectLst/>
              </a:rPr>
              <a:t> of the story is obvious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Avoid unclear language like “look into” or “think about”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Title should be immediately actionable like “Add ability to…” or “Fix error that occurs when…”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As many questions answered as possible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the customer wants, how we’ll approach it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Tracking down answers isn’t a good use of </a:t>
            </a:r>
            <a:r>
              <a:rPr lang="en-US" baseline="0" dirty="0" err="1" smtClean="0">
                <a:effectLst/>
              </a:rPr>
              <a:t>dev’s</a:t>
            </a:r>
            <a:r>
              <a:rPr lang="en-US" baseline="0" dirty="0" smtClean="0">
                <a:effectLst/>
              </a:rPr>
              <a:t> time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Often don’t have the connections in org to do it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We can still change our mind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But nothing should be stopping us from getting to the point where we find out we need to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Clear end goal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What are we trying to accomplish</a:t>
            </a:r>
          </a:p>
          <a:p>
            <a:pPr marL="611048" lvl="1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How do we know when we got there</a:t>
            </a:r>
          </a:p>
          <a:p>
            <a:pPr marL="1050646" lvl="2" indent="-171450">
              <a:buFont typeface="Arial"/>
              <a:buChar char="•"/>
            </a:pPr>
            <a:r>
              <a:rPr lang="en-US" baseline="0" dirty="0" smtClean="0">
                <a:effectLst/>
              </a:rPr>
              <a:t>We’ll talk more about this in a bit</a:t>
            </a:r>
          </a:p>
          <a:p>
            <a:pPr marL="439598" lvl="1" indent="0">
              <a:buFont typeface="Arial"/>
              <a:buNone/>
            </a:pPr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7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9900" y="790863"/>
            <a:ext cx="82042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7032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2" y="1536123"/>
            <a:ext cx="8226323" cy="1246332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2" y="2910032"/>
            <a:ext cx="8226323" cy="114242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7032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 baseline="0"/>
            </a:lvl1pPr>
            <a:lvl2pPr marL="222852" indent="0" algn="ctr">
              <a:buClr>
                <a:srgbClr val="FF6600"/>
              </a:buClr>
              <a:buFontTx/>
              <a:buNone/>
              <a:defRPr sz="2100"/>
            </a:lvl2pPr>
            <a:lvl3pPr marL="447228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327660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8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608604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4" y="1327356"/>
            <a:ext cx="4665010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327356"/>
            <a:ext cx="4814426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3" y="1327356"/>
            <a:ext cx="4814421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537" y="1327356"/>
            <a:ext cx="4830302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8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5" name="Freeform 3"/>
          <p:cNvSpPr>
            <a:spLocks noChangeArrowheads="1"/>
          </p:cNvSpPr>
          <p:nvPr userDrawn="1"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095252" y="3974947"/>
            <a:ext cx="1602311" cy="5386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900000">
            <a:off x="4447623" y="2834288"/>
            <a:ext cx="216138" cy="216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08176" y="1507779"/>
            <a:ext cx="3780212" cy="2156306"/>
          </a:xfrm>
        </p:spPr>
        <p:txBody>
          <a:bodyPr/>
          <a:lstStyle>
            <a:lvl1pPr marL="0" indent="0" algn="r">
              <a:buFontTx/>
              <a:buNone/>
              <a:defRPr sz="1600"/>
            </a:lvl1pPr>
            <a:lvl2pPr marL="222852" indent="0" algn="r">
              <a:buFontTx/>
              <a:buNone/>
              <a:defRPr sz="1600"/>
            </a:lvl2pPr>
            <a:lvl3pPr marL="447228" indent="0" algn="r">
              <a:buFontTx/>
              <a:buNone/>
              <a:defRPr sz="1600"/>
            </a:lvl3pPr>
            <a:lvl4pPr marL="662450" indent="0" algn="r">
              <a:buFontTx/>
              <a:buNone/>
              <a:defRPr sz="1600"/>
            </a:lvl4pPr>
            <a:lvl5pPr marL="822719" indent="0" algn="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“customer quote”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76" y="3668713"/>
            <a:ext cx="3788149" cy="365125"/>
          </a:xfrm>
        </p:spPr>
        <p:txBody>
          <a:bodyPr/>
          <a:lstStyle>
            <a:lvl1pPr marL="0" indent="0" algn="r">
              <a:buFontTx/>
              <a:buNone/>
              <a:defRPr sz="1100"/>
            </a:lvl1pPr>
            <a:lvl2pPr marL="222852" indent="0" algn="r">
              <a:buFontTx/>
              <a:buNone/>
              <a:defRPr sz="1100"/>
            </a:lvl2pPr>
            <a:lvl3pPr marL="447228" indent="0" algn="r">
              <a:buFontTx/>
              <a:buNone/>
              <a:defRPr sz="1100"/>
            </a:lvl3pPr>
            <a:lvl4pPr marL="662450" indent="0" algn="r">
              <a:buFontTx/>
              <a:buNone/>
              <a:defRPr sz="1100"/>
            </a:lvl4pPr>
            <a:lvl5pPr marL="822719" indent="0" algn="r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Add Customer Name, Title, Company</a:t>
            </a:r>
            <a:endParaRPr lang="en-US" dirty="0"/>
          </a:p>
        </p:txBody>
      </p:sp>
      <p:sp>
        <p:nvSpPr>
          <p:cNvPr id="25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54027" y="1505968"/>
            <a:ext cx="3941466" cy="2909309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Case Study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463176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4706470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27" hasCustomPrompt="1"/>
          </p:nvPr>
        </p:nvSpPr>
        <p:spPr>
          <a:xfrm>
            <a:off x="4706470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190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322388"/>
            <a:ext cx="8240712" cy="3100387"/>
          </a:xfrm>
          <a:solidFill>
            <a:schemeClr val="bg1">
              <a:lumMod val="85000"/>
              <a:alpha val="50000"/>
            </a:schemeClr>
          </a:solidFill>
        </p:spPr>
        <p:txBody>
          <a:bodyPr lIns="274320" tIns="228600" rIns="274320" bIns="228600"/>
          <a:lstStyle>
            <a:lvl1pPr marL="0" indent="0">
              <a:buFontTx/>
              <a:buNone/>
              <a:defRPr sz="1800">
                <a:latin typeface="Consolas"/>
              </a:defRPr>
            </a:lvl1pPr>
            <a:lvl2pPr marL="222852" indent="0">
              <a:buFontTx/>
              <a:buNone/>
              <a:defRPr sz="1800">
                <a:latin typeface="Consolas"/>
              </a:defRPr>
            </a:lvl2pPr>
            <a:lvl3pPr marL="447228" indent="0">
              <a:buFontTx/>
              <a:buNone/>
              <a:defRPr sz="1800">
                <a:latin typeface="Consolas"/>
              </a:defRPr>
            </a:lvl3pPr>
            <a:lvl4pPr marL="662450" indent="0">
              <a:buFontTx/>
              <a:buNone/>
              <a:defRPr sz="1800">
                <a:latin typeface="Consolas"/>
              </a:defRPr>
            </a:lvl4pPr>
            <a:lvl5pPr marL="822719" indent="0">
              <a:buFontTx/>
              <a:buNone/>
              <a:defRPr sz="1800">
                <a:latin typeface="Consola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1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8" hasCustomPrompt="1"/>
          </p:nvPr>
        </p:nvSpPr>
        <p:spPr>
          <a:xfrm>
            <a:off x="463176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9" hasCustomPrompt="1"/>
          </p:nvPr>
        </p:nvSpPr>
        <p:spPr>
          <a:xfrm>
            <a:off x="4708604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4708604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800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9878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Full Size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51118" y="2021734"/>
            <a:ext cx="8441764" cy="2438206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3957" y="1221304"/>
            <a:ext cx="8247591" cy="646839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246924"/>
            <a:ext cx="8243535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uralsight 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68" y="2175497"/>
            <a:ext cx="2416935" cy="74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68" y="2175497"/>
            <a:ext cx="2416935" cy="7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036109" y="1327356"/>
            <a:ext cx="5036857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2643" y="1331609"/>
            <a:ext cx="8238334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3" cy="35189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3176" y="1327356"/>
            <a:ext cx="8232590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</p:txBody>
      </p:sp>
    </p:spTree>
    <p:extLst>
      <p:ext uri="{BB962C8B-B14F-4D97-AF65-F5344CB8AC3E}">
        <p14:creationId xmlns:p14="http://schemas.microsoft.com/office/powerpoint/2010/main" val="10633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032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717797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2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704054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8626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</p:spTree>
    <p:extLst>
      <p:ext uri="{BB962C8B-B14F-4D97-AF65-F5344CB8AC3E}">
        <p14:creationId xmlns:p14="http://schemas.microsoft.com/office/powerpoint/2010/main" val="39873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6" y="1325317"/>
            <a:ext cx="3993752" cy="560218"/>
          </a:xfrm>
        </p:spPr>
        <p:txBody>
          <a:bodyPr/>
          <a:lstStyle>
            <a:lvl1pPr marL="0" indent="0" algn="ctr">
              <a:buNone/>
              <a:defRPr b="0" i="0" baseline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5"/>
            <a:ext cx="3987789" cy="559059"/>
          </a:xfrm>
        </p:spPr>
        <p:txBody>
          <a:bodyPr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89850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05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086851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3270439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4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/>
          <p:cNvSpPr/>
          <p:nvPr userDrawn="1"/>
        </p:nvSpPr>
        <p:spPr>
          <a:xfrm>
            <a:off x="0" y="4791603"/>
            <a:ext cx="9144000" cy="351897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5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2" cy="351898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43938" y="4933480"/>
            <a:ext cx="389703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© Pluralsight</a:t>
            </a:r>
            <a:r>
              <a:rPr lang="en-US" sz="500" baseline="0" dirty="0" smtClean="0">
                <a:solidFill>
                  <a:srgbClr val="FFFFFF"/>
                </a:solidFill>
                <a:latin typeface="Myriad Pro"/>
              </a:rPr>
              <a:t> -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All </a:t>
            </a:r>
            <a:r>
              <a:rPr lang="en-US" sz="500" dirty="0">
                <a:solidFill>
                  <a:srgbClr val="FFFFFF"/>
                </a:solidFill>
                <a:latin typeface="Myriad Pro"/>
              </a:rPr>
              <a:t>Rights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Reserved</a:t>
            </a:r>
            <a:endParaRPr lang="en-US" sz="500" dirty="0">
              <a:solidFill>
                <a:srgbClr val="FFFFFF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386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8" r:id="rId3"/>
    <p:sldLayoutId id="2147483746" r:id="rId4"/>
    <p:sldLayoutId id="2147483739" r:id="rId5"/>
    <p:sldLayoutId id="2147483730" r:id="rId6"/>
    <p:sldLayoutId id="2147483740" r:id="rId7"/>
    <p:sldLayoutId id="2147483731" r:id="rId8"/>
    <p:sldLayoutId id="2147483732" r:id="rId9"/>
    <p:sldLayoutId id="2147483741" r:id="rId10"/>
    <p:sldLayoutId id="2147483733" r:id="rId11"/>
    <p:sldLayoutId id="2147483742" r:id="rId12"/>
    <p:sldLayoutId id="2147483734" r:id="rId13"/>
    <p:sldLayoutId id="2147483743" r:id="rId14"/>
    <p:sldLayoutId id="2147483735" r:id="rId15"/>
    <p:sldLayoutId id="2147483744" r:id="rId16"/>
    <p:sldLayoutId id="2147483750" r:id="rId17"/>
    <p:sldLayoutId id="2147483748" r:id="rId18"/>
    <p:sldLayoutId id="2147483737" r:id="rId19"/>
    <p:sldLayoutId id="2147483727" r:id="rId2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39598" rtl="0" eaLnBrk="1" latinLnBrk="0" hangingPunct="1">
        <a:lnSpc>
          <a:spcPct val="85000"/>
        </a:lnSpc>
        <a:spcBef>
          <a:spcPct val="0"/>
        </a:spcBef>
        <a:buNone/>
        <a:defRPr sz="3200" b="0" i="0" kern="1200" cap="none">
          <a:solidFill>
            <a:schemeClr val="accent1"/>
          </a:solidFill>
          <a:latin typeface="Myriad Pro Light"/>
          <a:ea typeface="+mj-ea"/>
          <a:cs typeface="Arial"/>
        </a:defRPr>
      </a:lvl1pPr>
    </p:titleStyle>
    <p:bodyStyle>
      <a:lvl1pPr marL="222852" indent="-222852" algn="l" defTabSz="439598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1pPr>
      <a:lvl2pPr marL="439598" indent="-216746" algn="l" defTabSz="439598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2pPr>
      <a:lvl3pPr marL="662449" indent="-215221" algn="l" defTabSz="439598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3pPr>
      <a:lvl4pPr marL="822721" indent="-160271" algn="l" defTabSz="439598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4pPr>
      <a:lvl5pPr marL="1047098" indent="-224379" algn="l" defTabSz="439598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Lucida Grande"/>
        <a:buChar char="•"/>
        <a:tabLst/>
        <a:defRPr sz="16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5pPr>
      <a:lvl6pPr marL="1207368" indent="-161796" algn="l" defTabSz="439598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86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84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581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98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9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91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89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87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4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78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4.wd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microsoft.com/office/2007/relationships/hdphoto" Target="../media/hdphoto2.wdp"/><Relationship Id="rId9" Type="http://schemas.openxmlformats.org/officeDocument/2006/relationships/image" Target="../media/image16.png"/><Relationship Id="rId10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the Odds of Your Agile Transformation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3 Simple Tricks</a:t>
            </a:r>
          </a:p>
        </p:txBody>
      </p:sp>
    </p:spTree>
    <p:extLst>
      <p:ext uri="{BB962C8B-B14F-4D97-AF65-F5344CB8AC3E}">
        <p14:creationId xmlns:p14="http://schemas.microsoft.com/office/powerpoint/2010/main" val="24529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13">
        <p:fade/>
      </p:transition>
    </mc:Choice>
    <mc:Fallback xmlns="">
      <p:transition xmlns:p14="http://schemas.microsoft.com/office/powerpoint/2010/main" spd="med" advTm="142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45D00"/>
                </a:solidFill>
              </a:rPr>
              <a:t>I</a:t>
            </a:r>
            <a:r>
              <a:rPr lang="en-US" dirty="0" smtClean="0"/>
              <a:t>ndependent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N</a:t>
            </a:r>
            <a:r>
              <a:rPr lang="en-US" dirty="0" smtClean="0"/>
              <a:t>egotiable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V</a:t>
            </a:r>
            <a:r>
              <a:rPr lang="en-US" dirty="0" smtClean="0"/>
              <a:t>aluable</a:t>
            </a:r>
          </a:p>
          <a:p>
            <a:r>
              <a:rPr lang="en-US" dirty="0" err="1" smtClean="0">
                <a:solidFill>
                  <a:srgbClr val="F45D00"/>
                </a:solidFill>
              </a:rPr>
              <a:t>E</a:t>
            </a:r>
            <a:r>
              <a:rPr lang="en-US" dirty="0" err="1" smtClean="0"/>
              <a:t>stimateable</a:t>
            </a:r>
            <a:endParaRPr lang="en-US" dirty="0" smtClean="0"/>
          </a:p>
          <a:p>
            <a:r>
              <a:rPr lang="en-US" dirty="0" smtClean="0">
                <a:solidFill>
                  <a:srgbClr val="F45D00"/>
                </a:solidFill>
              </a:rPr>
              <a:t>S</a:t>
            </a:r>
            <a:r>
              <a:rPr lang="en-US" dirty="0" smtClean="0"/>
              <a:t>ized Appropriately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T</a:t>
            </a:r>
            <a:r>
              <a:rPr lang="en-US" dirty="0" smtClean="0"/>
              <a:t>estable</a:t>
            </a:r>
            <a:endParaRPr lang="en-US" dirty="0"/>
          </a:p>
        </p:txBody>
      </p:sp>
      <p:pic>
        <p:nvPicPr>
          <p:cNvPr id="8" name="Picture 7" descr="Checklist_pen_penc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" y="1290320"/>
            <a:ext cx="2974244" cy="3020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9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028">
        <p:fade/>
      </p:transition>
    </mc:Choice>
    <mc:Fallback xmlns="">
      <p:transition xmlns:p14="http://schemas.microsoft.com/office/powerpoint/2010/main" spd="med" advTm="17802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45D00"/>
                </a:solidFill>
              </a:rPr>
              <a:t>I</a:t>
            </a:r>
            <a:r>
              <a:rPr lang="en-US" dirty="0" smtClean="0"/>
              <a:t>ndependent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N</a:t>
            </a:r>
            <a:r>
              <a:rPr lang="en-US" dirty="0" smtClean="0"/>
              <a:t>egotiable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V</a:t>
            </a:r>
            <a:r>
              <a:rPr lang="en-US" dirty="0" smtClean="0"/>
              <a:t>aluable</a:t>
            </a:r>
          </a:p>
          <a:p>
            <a:r>
              <a:rPr lang="en-US" dirty="0" err="1" smtClean="0">
                <a:solidFill>
                  <a:srgbClr val="F45D00"/>
                </a:solidFill>
              </a:rPr>
              <a:t>E</a:t>
            </a:r>
            <a:r>
              <a:rPr lang="en-US" dirty="0" err="1" smtClean="0"/>
              <a:t>stimateable</a:t>
            </a:r>
            <a:endParaRPr lang="en-US" dirty="0" smtClean="0"/>
          </a:p>
          <a:p>
            <a:r>
              <a:rPr lang="en-US" dirty="0" smtClean="0">
                <a:solidFill>
                  <a:srgbClr val="F45D00"/>
                </a:solidFill>
              </a:rPr>
              <a:t>S</a:t>
            </a:r>
            <a:r>
              <a:rPr lang="en-US" dirty="0" smtClean="0"/>
              <a:t>ized Appropriately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T</a:t>
            </a:r>
            <a:r>
              <a:rPr lang="en-US" dirty="0" smtClean="0"/>
              <a:t>estable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854200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Myriad Pro Light"/>
                <a:cs typeface="Myriad Pro Light"/>
              </a:rPr>
              <a:t>Let salespeople access the product</a:t>
            </a:r>
            <a:endParaRPr lang="en-US" sz="3600" dirty="0">
              <a:solidFill>
                <a:schemeClr val="accent1"/>
              </a:solidFill>
              <a:latin typeface="Myriad Pro Light"/>
              <a:cs typeface="Myriad Pr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1" y="1574800"/>
            <a:ext cx="43053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Myriad Pro Light"/>
                <a:cs typeface="Myriad Pro Light"/>
              </a:rPr>
              <a:t>Add the Ability for a Salesperson to Log into the Product</a:t>
            </a:r>
          </a:p>
        </p:txBody>
      </p:sp>
      <p:pic>
        <p:nvPicPr>
          <p:cNvPr id="6" name="Picture 5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53" y="1507064"/>
            <a:ext cx="381115" cy="287869"/>
          </a:xfrm>
          <a:prstGeom prst="rect">
            <a:avLst/>
          </a:prstGeom>
        </p:spPr>
      </p:pic>
      <p:pic>
        <p:nvPicPr>
          <p:cNvPr id="9" name="Picture 8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53" y="1964263"/>
            <a:ext cx="381115" cy="287869"/>
          </a:xfrm>
          <a:prstGeom prst="rect">
            <a:avLst/>
          </a:prstGeom>
        </p:spPr>
      </p:pic>
      <p:pic>
        <p:nvPicPr>
          <p:cNvPr id="10" name="Picture 9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53" y="2429930"/>
            <a:ext cx="381115" cy="287869"/>
          </a:xfrm>
          <a:prstGeom prst="rect">
            <a:avLst/>
          </a:prstGeom>
        </p:spPr>
      </p:pic>
      <p:pic>
        <p:nvPicPr>
          <p:cNvPr id="11" name="Picture 10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53" y="2887129"/>
            <a:ext cx="381115" cy="287869"/>
          </a:xfrm>
          <a:prstGeom prst="rect">
            <a:avLst/>
          </a:prstGeom>
        </p:spPr>
      </p:pic>
      <p:pic>
        <p:nvPicPr>
          <p:cNvPr id="12" name="Picture 11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20" y="3352799"/>
            <a:ext cx="381115" cy="287869"/>
          </a:xfrm>
          <a:prstGeom prst="rect">
            <a:avLst/>
          </a:prstGeom>
        </p:spPr>
      </p:pic>
      <p:pic>
        <p:nvPicPr>
          <p:cNvPr id="13" name="Picture 12" descr="Check_mark_icon_ora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53" y="3818463"/>
            <a:ext cx="381115" cy="287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47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028">
        <p:fade/>
      </p:transition>
    </mc:Choice>
    <mc:Fallback xmlns="">
      <p:transition xmlns:p14="http://schemas.microsoft.com/office/powerpoint/2010/main" spd="med" advTm="17802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73" y="904020"/>
            <a:ext cx="3172662" cy="317266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807876" y="1688240"/>
            <a:ext cx="3989301" cy="1434894"/>
          </a:xfrm>
        </p:spPr>
        <p:txBody>
          <a:bodyPr/>
          <a:lstStyle/>
          <a:p>
            <a:r>
              <a:rPr lang="en-US" dirty="0" smtClean="0"/>
              <a:t>Only apply </a:t>
            </a:r>
            <a:r>
              <a:rPr lang="en-US" dirty="0" smtClean="0">
                <a:solidFill>
                  <a:srgbClr val="F45D00"/>
                </a:solidFill>
              </a:rPr>
              <a:t>INVEST</a:t>
            </a:r>
            <a:r>
              <a:rPr lang="en-US" dirty="0" smtClean="0"/>
              <a:t> to stories your team is </a:t>
            </a:r>
            <a:r>
              <a:rPr lang="en-US" dirty="0" smtClean="0">
                <a:solidFill>
                  <a:srgbClr val="F45D00"/>
                </a:solidFill>
              </a:rPr>
              <a:t>almost ready </a:t>
            </a:r>
            <a:r>
              <a:rPr lang="en-US" dirty="0" smtClean="0"/>
              <a:t>to work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61">
        <p:fade/>
      </p:transition>
    </mc:Choice>
    <mc:Fallback xmlns="">
      <p:transition xmlns:p14="http://schemas.microsoft.com/office/powerpoint/2010/main" spd="med" advTm="3416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 Should be DEEP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5576831" y="1936375"/>
            <a:ext cx="3023836" cy="1911725"/>
          </a:xfrm>
        </p:spPr>
        <p:txBody>
          <a:bodyPr/>
          <a:lstStyle/>
          <a:p>
            <a:r>
              <a:rPr lang="en-US" dirty="0" smtClean="0">
                <a:solidFill>
                  <a:srgbClr val="F45D00"/>
                </a:solidFill>
              </a:rPr>
              <a:t>D</a:t>
            </a:r>
            <a:r>
              <a:rPr lang="en-US" dirty="0" smtClean="0"/>
              <a:t>etailed Appropriately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E</a:t>
            </a:r>
            <a:r>
              <a:rPr lang="en-US" dirty="0" smtClean="0"/>
              <a:t>stimated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E</a:t>
            </a:r>
            <a:r>
              <a:rPr lang="en-US" dirty="0" smtClean="0"/>
              <a:t>mergent</a:t>
            </a:r>
          </a:p>
          <a:p>
            <a:r>
              <a:rPr lang="en-US" dirty="0" smtClean="0">
                <a:solidFill>
                  <a:srgbClr val="F45D00"/>
                </a:solidFill>
              </a:rPr>
              <a:t>P</a:t>
            </a:r>
            <a:r>
              <a:rPr lang="en-US" dirty="0" smtClean="0"/>
              <a:t>rioritized</a:t>
            </a:r>
            <a:endParaRPr lang="en-US" dirty="0"/>
          </a:p>
        </p:txBody>
      </p:sp>
      <p:pic>
        <p:nvPicPr>
          <p:cNvPr id="5" name="Content Placeholder 4" descr="sticky-note.png"/>
          <p:cNvPicPr>
            <a:picLocks noGrp="1" noChangeAspect="1"/>
          </p:cNvPicPr>
          <p:nvPr>
            <p:ph sz="quarter" idx="4294967295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>
          <a:xfrm>
            <a:off x="1397000" y="1111456"/>
            <a:ext cx="1600201" cy="696447"/>
          </a:xfrm>
          <a:prstGeom prst="rect">
            <a:avLst/>
          </a:prstGeom>
        </p:spPr>
      </p:pic>
      <p:pic>
        <p:nvPicPr>
          <p:cNvPr id="6" name="Content Placeholder 4" descr="sticky-no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>
          <a:xfrm>
            <a:off x="1397000" y="1825831"/>
            <a:ext cx="1600201" cy="696447"/>
          </a:xfrm>
          <a:prstGeom prst="rect">
            <a:avLst/>
          </a:prstGeom>
        </p:spPr>
      </p:pic>
      <p:pic>
        <p:nvPicPr>
          <p:cNvPr id="7" name="Content Placeholder 4" descr="sticky-note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>
          <a:xfrm>
            <a:off x="1397000" y="3254581"/>
            <a:ext cx="1600201" cy="696447"/>
          </a:xfrm>
          <a:prstGeom prst="rect">
            <a:avLst/>
          </a:prstGeom>
        </p:spPr>
      </p:pic>
      <p:pic>
        <p:nvPicPr>
          <p:cNvPr id="9" name="Content Placeholder 4" descr="sticky-note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>
          <a:xfrm>
            <a:off x="1397000" y="2540206"/>
            <a:ext cx="1600201" cy="696447"/>
          </a:xfrm>
          <a:prstGeom prst="rect">
            <a:avLst/>
          </a:prstGeom>
        </p:spPr>
      </p:pic>
      <p:pic>
        <p:nvPicPr>
          <p:cNvPr id="10" name="Content Placeholder 4" descr="sticky-note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>
          <a:xfrm>
            <a:off x="1397000" y="3968956"/>
            <a:ext cx="1600201" cy="696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55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170">
        <p:fade/>
      </p:transition>
    </mc:Choice>
    <mc:Fallback xmlns="">
      <p:transition xmlns:p14="http://schemas.microsoft.com/office/powerpoint/2010/main" spd="med" advTm="24517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1" y="1331609"/>
            <a:ext cx="2419556" cy="317273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Means “Done”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89">
        <p:fade/>
      </p:transition>
    </mc:Choice>
    <mc:Fallback xmlns="">
      <p:transition xmlns:p14="http://schemas.microsoft.com/office/powerpoint/2010/main" spd="med" advTm="3428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10049" y="1400291"/>
            <a:ext cx="3292407" cy="2629647"/>
          </a:xfrm>
        </p:spPr>
        <p:txBody>
          <a:bodyPr/>
          <a:lstStyle/>
          <a:p>
            <a:r>
              <a:rPr lang="en-US" dirty="0" smtClean="0"/>
              <a:t>What is the goal?</a:t>
            </a:r>
          </a:p>
          <a:p>
            <a:r>
              <a:rPr lang="en-US" dirty="0" smtClean="0"/>
              <a:t>Corner cases or exceptions?</a:t>
            </a:r>
          </a:p>
          <a:p>
            <a:r>
              <a:rPr lang="en-US" dirty="0" smtClean="0"/>
              <a:t>What will we NOT do?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Means “Done”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95" y="1327356"/>
            <a:ext cx="2419556" cy="317273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28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716">
        <p:fade/>
      </p:transition>
    </mc:Choice>
    <mc:Fallback xmlns="">
      <p:transition xmlns:p14="http://schemas.microsoft.com/office/powerpoint/2010/main" spd="med" advTm="7071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9676" y="1860756"/>
            <a:ext cx="3003924" cy="1415844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Acceptance Criteria </a:t>
            </a:r>
            <a:r>
              <a:rPr lang="en-US" dirty="0" smtClean="0"/>
              <a:t>helps us know when a story is finished</a:t>
            </a:r>
          </a:p>
        </p:txBody>
      </p:sp>
      <p:pic>
        <p:nvPicPr>
          <p:cNvPr id="4" name="Picture 3" descr="Target_bullsey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885626"/>
            <a:ext cx="4229100" cy="33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34">
        <p:fade/>
      </p:transition>
    </mc:Choice>
    <mc:Fallback xmlns="">
      <p:transition xmlns:p14="http://schemas.microsoft.com/office/powerpoint/2010/main" spd="med" advTm="406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Ability for a Salesperson to Log into the Product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16773" y="1578091"/>
            <a:ext cx="4220327" cy="24859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2852" indent="-222852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1pPr>
            <a:lvl2pPr marL="439598" indent="-216746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2pPr>
            <a:lvl3pPr marL="662449" indent="-215221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3pPr>
            <a:lvl4pPr marL="822721" indent="-160271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4pPr>
            <a:lvl5pPr marL="1047098" indent="-224379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tabLst/>
              <a:defRPr sz="16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Redirected to dashboard after login</a:t>
            </a:r>
          </a:p>
          <a:p>
            <a:r>
              <a:rPr lang="en-US" dirty="0" smtClean="0"/>
              <a:t>3 tries before account is locked</a:t>
            </a:r>
          </a:p>
          <a:p>
            <a:r>
              <a:rPr lang="en-US" dirty="0" smtClean="0"/>
              <a:t>No password reset</a:t>
            </a:r>
          </a:p>
        </p:txBody>
      </p:sp>
      <p:pic>
        <p:nvPicPr>
          <p:cNvPr id="6" name="Picture 5" descr="Target_bullsey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22" y="1371600"/>
            <a:ext cx="3634978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2740" y="1478280"/>
            <a:ext cx="3013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This story is done…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yriad Pro Light"/>
              <a:cs typeface="Myriad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1484" y="1933786"/>
            <a:ext cx="5489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Myriad Pro Light"/>
                <a:cs typeface="Myriad Pro Light"/>
              </a:rPr>
              <a:t>but it still needs to be tested.</a:t>
            </a:r>
            <a:endParaRPr lang="en-US" sz="3600" dirty="0">
              <a:solidFill>
                <a:schemeClr val="accent1"/>
              </a:solidFill>
              <a:latin typeface="Myriad Pro Light"/>
              <a:cs typeface="Myriad Pro Light"/>
            </a:endParaRPr>
          </a:p>
        </p:txBody>
      </p:sp>
      <p:pic>
        <p:nvPicPr>
          <p:cNvPr id="7" name="Picture 6" descr="Quotation_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7" y="990600"/>
            <a:ext cx="1319098" cy="1143000"/>
          </a:xfrm>
          <a:prstGeom prst="rect">
            <a:avLst/>
          </a:prstGeom>
        </p:spPr>
      </p:pic>
      <p:pic>
        <p:nvPicPr>
          <p:cNvPr id="8" name="Picture 7" descr="Quotation_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97" y="1757562"/>
            <a:ext cx="1319098" cy="11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4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09">
        <p:fade/>
      </p:transition>
    </mc:Choice>
    <mc:Fallback xmlns="">
      <p:transition xmlns:p14="http://schemas.microsoft.com/office/powerpoint/2010/main" spd="med" advTm="2590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5063373" y="1781291"/>
            <a:ext cx="3572627" cy="1573625"/>
          </a:xfrm>
        </p:spPr>
        <p:txBody>
          <a:bodyPr/>
          <a:lstStyle/>
          <a:p>
            <a:r>
              <a:rPr lang="en-US" dirty="0" smtClean="0"/>
              <a:t>Unit tested</a:t>
            </a:r>
          </a:p>
          <a:p>
            <a:r>
              <a:rPr lang="en-US" dirty="0" smtClean="0"/>
              <a:t>Peer reviewed</a:t>
            </a:r>
          </a:p>
          <a:p>
            <a:r>
              <a:rPr lang="en-US" dirty="0" smtClean="0"/>
              <a:t>Added to deploy script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Criteria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88" y="1327356"/>
            <a:ext cx="3172730" cy="317273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82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376">
        <p:fade/>
      </p:transition>
    </mc:Choice>
    <mc:Fallback xmlns="">
      <p:transition xmlns:p14="http://schemas.microsoft.com/office/powerpoint/2010/main" spd="med" advTm="3037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74594" y="1327356"/>
            <a:ext cx="3706906" cy="31727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Jeremy Jarrell</a:t>
            </a:r>
          </a:p>
          <a:p>
            <a:r>
              <a:rPr lang="en-US" dirty="0" smtClean="0"/>
              <a:t>Agile Coach</a:t>
            </a:r>
          </a:p>
          <a:p>
            <a:r>
              <a:rPr lang="en-US" dirty="0" smtClean="0"/>
              <a:t>Software Engineer</a:t>
            </a:r>
          </a:p>
          <a:p>
            <a:r>
              <a:rPr lang="en-US" dirty="0" err="1" smtClean="0"/>
              <a:t>Pluralsight</a:t>
            </a:r>
            <a:r>
              <a:rPr lang="en-US" dirty="0" smtClean="0"/>
              <a:t> Author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77" y="1479175"/>
            <a:ext cx="2148343" cy="2868708"/>
          </a:xfrm>
        </p:spPr>
      </p:pic>
    </p:spTree>
    <p:extLst>
      <p:ext uri="{BB962C8B-B14F-4D97-AF65-F5344CB8AC3E}">
        <p14:creationId xmlns:p14="http://schemas.microsoft.com/office/powerpoint/2010/main" val="6940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32">
        <p:fade/>
      </p:transition>
    </mc:Choice>
    <mc:Fallback xmlns="">
      <p:transition xmlns:p14="http://schemas.microsoft.com/office/powerpoint/2010/main" spd="med" advTm="2453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Together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012897" y="1693333"/>
            <a:ext cx="5118207" cy="1756834"/>
            <a:chOff x="3190269" y="1672166"/>
            <a:chExt cx="3551314" cy="1218995"/>
          </a:xfrm>
        </p:grpSpPr>
        <p:grpSp>
          <p:nvGrpSpPr>
            <p:cNvPr id="6" name="Group 5"/>
            <p:cNvGrpSpPr/>
            <p:nvPr/>
          </p:nvGrpSpPr>
          <p:grpSpPr>
            <a:xfrm>
              <a:off x="4697626" y="1696539"/>
              <a:ext cx="528110" cy="1194622"/>
              <a:chOff x="1048991" y="874087"/>
              <a:chExt cx="269440" cy="609492"/>
            </a:xfrm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1048991" y="1019027"/>
                <a:ext cx="269440" cy="464552"/>
              </a:xfrm>
              <a:custGeom>
                <a:avLst/>
                <a:gdLst>
                  <a:gd name="T0" fmla="*/ 339 w 406"/>
                  <a:gd name="T1" fmla="*/ 697 h 702"/>
                  <a:gd name="T2" fmla="*/ 378 w 406"/>
                  <a:gd name="T3" fmla="*/ 638 h 702"/>
                  <a:gd name="T4" fmla="*/ 312 w 406"/>
                  <a:gd name="T5" fmla="*/ 312 h 702"/>
                  <a:gd name="T6" fmla="*/ 313 w 406"/>
                  <a:gd name="T7" fmla="*/ 304 h 702"/>
                  <a:gd name="T8" fmla="*/ 313 w 406"/>
                  <a:gd name="T9" fmla="*/ 92 h 702"/>
                  <a:gd name="T10" fmla="*/ 323 w 406"/>
                  <a:gd name="T11" fmla="*/ 116 h 702"/>
                  <a:gd name="T12" fmla="*/ 342 w 406"/>
                  <a:gd name="T13" fmla="*/ 283 h 702"/>
                  <a:gd name="T14" fmla="*/ 341 w 406"/>
                  <a:gd name="T15" fmla="*/ 330 h 702"/>
                  <a:gd name="T16" fmla="*/ 372 w 406"/>
                  <a:gd name="T17" fmla="*/ 363 h 702"/>
                  <a:gd name="T18" fmla="*/ 373 w 406"/>
                  <a:gd name="T19" fmla="*/ 363 h 702"/>
                  <a:gd name="T20" fmla="*/ 405 w 406"/>
                  <a:gd name="T21" fmla="*/ 332 h 702"/>
                  <a:gd name="T22" fmla="*/ 406 w 406"/>
                  <a:gd name="T23" fmla="*/ 283 h 702"/>
                  <a:gd name="T24" fmla="*/ 364 w 406"/>
                  <a:gd name="T25" fmla="*/ 52 h 702"/>
                  <a:gd name="T26" fmla="*/ 322 w 406"/>
                  <a:gd name="T27" fmla="*/ 10 h 702"/>
                  <a:gd name="T28" fmla="*/ 286 w 406"/>
                  <a:gd name="T29" fmla="*/ 0 h 702"/>
                  <a:gd name="T30" fmla="*/ 286 w 406"/>
                  <a:gd name="T31" fmla="*/ 0 h 702"/>
                  <a:gd name="T32" fmla="*/ 282 w 406"/>
                  <a:gd name="T33" fmla="*/ 0 h 702"/>
                  <a:gd name="T34" fmla="*/ 127 w 406"/>
                  <a:gd name="T35" fmla="*/ 0 h 702"/>
                  <a:gd name="T36" fmla="*/ 127 w 406"/>
                  <a:gd name="T37" fmla="*/ 0 h 702"/>
                  <a:gd name="T38" fmla="*/ 118 w 406"/>
                  <a:gd name="T39" fmla="*/ 0 h 702"/>
                  <a:gd name="T40" fmla="*/ 118 w 406"/>
                  <a:gd name="T41" fmla="*/ 0 h 702"/>
                  <a:gd name="T42" fmla="*/ 60 w 406"/>
                  <a:gd name="T43" fmla="*/ 26 h 702"/>
                  <a:gd name="T44" fmla="*/ 19 w 406"/>
                  <a:gd name="T45" fmla="*/ 71 h 702"/>
                  <a:gd name="T46" fmla="*/ 0 w 406"/>
                  <a:gd name="T47" fmla="*/ 144 h 702"/>
                  <a:gd name="T48" fmla="*/ 60 w 406"/>
                  <a:gd name="T49" fmla="*/ 312 h 702"/>
                  <a:gd name="T50" fmla="*/ 87 w 406"/>
                  <a:gd name="T51" fmla="*/ 327 h 702"/>
                  <a:gd name="T52" fmla="*/ 97 w 406"/>
                  <a:gd name="T53" fmla="*/ 325 h 702"/>
                  <a:gd name="T54" fmla="*/ 97 w 406"/>
                  <a:gd name="T55" fmla="*/ 648 h 702"/>
                  <a:gd name="T56" fmla="*/ 146 w 406"/>
                  <a:gd name="T57" fmla="*/ 698 h 702"/>
                  <a:gd name="T58" fmla="*/ 195 w 406"/>
                  <a:gd name="T59" fmla="*/ 648 h 702"/>
                  <a:gd name="T60" fmla="*/ 195 w 406"/>
                  <a:gd name="T61" fmla="*/ 335 h 702"/>
                  <a:gd name="T62" fmla="*/ 216 w 406"/>
                  <a:gd name="T63" fmla="*/ 335 h 702"/>
                  <a:gd name="T64" fmla="*/ 281 w 406"/>
                  <a:gd name="T65" fmla="*/ 658 h 702"/>
                  <a:gd name="T66" fmla="*/ 339 w 406"/>
                  <a:gd name="T67" fmla="*/ 697 h 702"/>
                  <a:gd name="T68" fmla="*/ 64 w 406"/>
                  <a:gd name="T69" fmla="*/ 144 h 702"/>
                  <a:gd name="T70" fmla="*/ 74 w 406"/>
                  <a:gd name="T71" fmla="*/ 103 h 702"/>
                  <a:gd name="T72" fmla="*/ 97 w 406"/>
                  <a:gd name="T73" fmla="*/ 79 h 702"/>
                  <a:gd name="T74" fmla="*/ 97 w 406"/>
                  <a:gd name="T75" fmla="*/ 228 h 702"/>
                  <a:gd name="T76" fmla="*/ 97 w 406"/>
                  <a:gd name="T77" fmla="*/ 247 h 702"/>
                  <a:gd name="T78" fmla="*/ 64 w 406"/>
                  <a:gd name="T79" fmla="*/ 144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6" h="702">
                    <a:moveTo>
                      <a:pt x="339" y="697"/>
                    </a:moveTo>
                    <a:cubicBezTo>
                      <a:pt x="366" y="691"/>
                      <a:pt x="383" y="665"/>
                      <a:pt x="378" y="638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3" y="310"/>
                      <a:pt x="313" y="307"/>
                      <a:pt x="313" y="304"/>
                    </a:cubicBezTo>
                    <a:cubicBezTo>
                      <a:pt x="313" y="92"/>
                      <a:pt x="313" y="92"/>
                      <a:pt x="313" y="92"/>
                    </a:cubicBezTo>
                    <a:cubicBezTo>
                      <a:pt x="316" y="99"/>
                      <a:pt x="319" y="107"/>
                      <a:pt x="323" y="116"/>
                    </a:cubicBezTo>
                    <a:cubicBezTo>
                      <a:pt x="333" y="149"/>
                      <a:pt x="342" y="202"/>
                      <a:pt x="342" y="283"/>
                    </a:cubicBezTo>
                    <a:cubicBezTo>
                      <a:pt x="342" y="298"/>
                      <a:pt x="342" y="313"/>
                      <a:pt x="341" y="330"/>
                    </a:cubicBezTo>
                    <a:cubicBezTo>
                      <a:pt x="341" y="347"/>
                      <a:pt x="354" y="362"/>
                      <a:pt x="372" y="363"/>
                    </a:cubicBezTo>
                    <a:cubicBezTo>
                      <a:pt x="373" y="363"/>
                      <a:pt x="373" y="363"/>
                      <a:pt x="373" y="363"/>
                    </a:cubicBezTo>
                    <a:cubicBezTo>
                      <a:pt x="390" y="363"/>
                      <a:pt x="405" y="349"/>
                      <a:pt x="405" y="332"/>
                    </a:cubicBezTo>
                    <a:cubicBezTo>
                      <a:pt x="406" y="315"/>
                      <a:pt x="406" y="299"/>
                      <a:pt x="406" y="283"/>
                    </a:cubicBezTo>
                    <a:cubicBezTo>
                      <a:pt x="406" y="161"/>
                      <a:pt x="388" y="93"/>
                      <a:pt x="364" y="52"/>
                    </a:cubicBezTo>
                    <a:cubicBezTo>
                      <a:pt x="351" y="31"/>
                      <a:pt x="337" y="18"/>
                      <a:pt x="322" y="10"/>
                    </a:cubicBezTo>
                    <a:cubicBezTo>
                      <a:pt x="308" y="2"/>
                      <a:pt x="295" y="0"/>
                      <a:pt x="286" y="0"/>
                    </a:cubicBezTo>
                    <a:cubicBezTo>
                      <a:pt x="286" y="0"/>
                      <a:pt x="286" y="0"/>
                      <a:pt x="286" y="0"/>
                    </a:cubicBezTo>
                    <a:cubicBezTo>
                      <a:pt x="285" y="0"/>
                      <a:pt x="283" y="0"/>
                      <a:pt x="28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0"/>
                      <a:pt x="121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5" y="1"/>
                      <a:pt x="89" y="6"/>
                      <a:pt x="60" y="26"/>
                    </a:cubicBezTo>
                    <a:cubicBezTo>
                      <a:pt x="45" y="37"/>
                      <a:pt x="30" y="51"/>
                      <a:pt x="19" y="71"/>
                    </a:cubicBezTo>
                    <a:cubicBezTo>
                      <a:pt x="7" y="90"/>
                      <a:pt x="0" y="115"/>
                      <a:pt x="0" y="144"/>
                    </a:cubicBezTo>
                    <a:cubicBezTo>
                      <a:pt x="0" y="190"/>
                      <a:pt x="18" y="244"/>
                      <a:pt x="60" y="312"/>
                    </a:cubicBezTo>
                    <a:cubicBezTo>
                      <a:pt x="66" y="321"/>
                      <a:pt x="77" y="327"/>
                      <a:pt x="87" y="327"/>
                    </a:cubicBezTo>
                    <a:cubicBezTo>
                      <a:pt x="90" y="327"/>
                      <a:pt x="94" y="326"/>
                      <a:pt x="97" y="325"/>
                    </a:cubicBezTo>
                    <a:cubicBezTo>
                      <a:pt x="97" y="648"/>
                      <a:pt x="97" y="648"/>
                      <a:pt x="97" y="648"/>
                    </a:cubicBezTo>
                    <a:cubicBezTo>
                      <a:pt x="97" y="676"/>
                      <a:pt x="119" y="698"/>
                      <a:pt x="146" y="698"/>
                    </a:cubicBezTo>
                    <a:cubicBezTo>
                      <a:pt x="173" y="698"/>
                      <a:pt x="195" y="676"/>
                      <a:pt x="195" y="648"/>
                    </a:cubicBezTo>
                    <a:cubicBezTo>
                      <a:pt x="195" y="335"/>
                      <a:pt x="195" y="335"/>
                      <a:pt x="195" y="335"/>
                    </a:cubicBezTo>
                    <a:cubicBezTo>
                      <a:pt x="216" y="335"/>
                      <a:pt x="216" y="335"/>
                      <a:pt x="216" y="335"/>
                    </a:cubicBezTo>
                    <a:cubicBezTo>
                      <a:pt x="281" y="658"/>
                      <a:pt x="281" y="658"/>
                      <a:pt x="281" y="658"/>
                    </a:cubicBezTo>
                    <a:cubicBezTo>
                      <a:pt x="286" y="685"/>
                      <a:pt x="313" y="702"/>
                      <a:pt x="339" y="697"/>
                    </a:cubicBezTo>
                    <a:close/>
                    <a:moveTo>
                      <a:pt x="64" y="144"/>
                    </a:moveTo>
                    <a:cubicBezTo>
                      <a:pt x="64" y="126"/>
                      <a:pt x="68" y="113"/>
                      <a:pt x="74" y="103"/>
                    </a:cubicBezTo>
                    <a:cubicBezTo>
                      <a:pt x="80" y="93"/>
                      <a:pt x="88" y="85"/>
                      <a:pt x="97" y="79"/>
                    </a:cubicBezTo>
                    <a:cubicBezTo>
                      <a:pt x="97" y="228"/>
                      <a:pt x="97" y="228"/>
                      <a:pt x="97" y="228"/>
                    </a:cubicBezTo>
                    <a:cubicBezTo>
                      <a:pt x="97" y="247"/>
                      <a:pt x="97" y="247"/>
                      <a:pt x="97" y="247"/>
                    </a:cubicBezTo>
                    <a:cubicBezTo>
                      <a:pt x="72" y="202"/>
                      <a:pt x="64" y="167"/>
                      <a:pt x="64" y="14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1119603" y="874087"/>
                <a:ext cx="130075" cy="131933"/>
              </a:xfrm>
              <a:custGeom>
                <a:avLst/>
                <a:gdLst>
                  <a:gd name="T0" fmla="*/ 119 w 198"/>
                  <a:gd name="T1" fmla="*/ 11 h 198"/>
                  <a:gd name="T2" fmla="*/ 11 w 198"/>
                  <a:gd name="T3" fmla="*/ 79 h 198"/>
                  <a:gd name="T4" fmla="*/ 78 w 198"/>
                  <a:gd name="T5" fmla="*/ 187 h 198"/>
                  <a:gd name="T6" fmla="*/ 186 w 198"/>
                  <a:gd name="T7" fmla="*/ 119 h 198"/>
                  <a:gd name="T8" fmla="*/ 119 w 198"/>
                  <a:gd name="T9" fmla="*/ 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119" y="11"/>
                    </a:moveTo>
                    <a:cubicBezTo>
                      <a:pt x="71" y="0"/>
                      <a:pt x="22" y="30"/>
                      <a:pt x="11" y="79"/>
                    </a:cubicBezTo>
                    <a:cubicBezTo>
                      <a:pt x="0" y="127"/>
                      <a:pt x="30" y="175"/>
                      <a:pt x="78" y="187"/>
                    </a:cubicBezTo>
                    <a:cubicBezTo>
                      <a:pt x="127" y="198"/>
                      <a:pt x="175" y="168"/>
                      <a:pt x="186" y="119"/>
                    </a:cubicBezTo>
                    <a:cubicBezTo>
                      <a:pt x="198" y="71"/>
                      <a:pt x="168" y="23"/>
                      <a:pt x="119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935534" y="1672166"/>
              <a:ext cx="498974" cy="1194624"/>
              <a:chOff x="216514" y="872228"/>
              <a:chExt cx="254575" cy="609493"/>
            </a:xfrm>
          </p:grpSpPr>
          <p:sp>
            <p:nvSpPr>
              <p:cNvPr id="8" name="Freeform 25"/>
              <p:cNvSpPr>
                <a:spLocks/>
              </p:cNvSpPr>
              <p:nvPr/>
            </p:nvSpPr>
            <p:spPr bwMode="auto">
              <a:xfrm>
                <a:off x="277835" y="872228"/>
                <a:ext cx="131933" cy="131933"/>
              </a:xfrm>
              <a:custGeom>
                <a:avLst/>
                <a:gdLst>
                  <a:gd name="T0" fmla="*/ 78 w 198"/>
                  <a:gd name="T1" fmla="*/ 11 h 198"/>
                  <a:gd name="T2" fmla="*/ 11 w 198"/>
                  <a:gd name="T3" fmla="*/ 119 h 198"/>
                  <a:gd name="T4" fmla="*/ 119 w 198"/>
                  <a:gd name="T5" fmla="*/ 187 h 198"/>
                  <a:gd name="T6" fmla="*/ 186 w 198"/>
                  <a:gd name="T7" fmla="*/ 79 h 198"/>
                  <a:gd name="T8" fmla="*/ 78 w 198"/>
                  <a:gd name="T9" fmla="*/ 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78" y="11"/>
                    </a:moveTo>
                    <a:cubicBezTo>
                      <a:pt x="30" y="23"/>
                      <a:pt x="0" y="71"/>
                      <a:pt x="11" y="119"/>
                    </a:cubicBezTo>
                    <a:cubicBezTo>
                      <a:pt x="22" y="168"/>
                      <a:pt x="71" y="198"/>
                      <a:pt x="119" y="187"/>
                    </a:cubicBezTo>
                    <a:cubicBezTo>
                      <a:pt x="168" y="175"/>
                      <a:pt x="198" y="127"/>
                      <a:pt x="186" y="79"/>
                    </a:cubicBezTo>
                    <a:cubicBezTo>
                      <a:pt x="175" y="30"/>
                      <a:pt x="127" y="0"/>
                      <a:pt x="78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216514" y="1015311"/>
                <a:ext cx="254575" cy="449686"/>
              </a:xfrm>
              <a:custGeom>
                <a:avLst/>
                <a:gdLst>
                  <a:gd name="T0" fmla="*/ 75 w 382"/>
                  <a:gd name="T1" fmla="*/ 325 h 679"/>
                  <a:gd name="T2" fmla="*/ 75 w 382"/>
                  <a:gd name="T3" fmla="*/ 183 h 679"/>
                  <a:gd name="T4" fmla="*/ 64 w 382"/>
                  <a:gd name="T5" fmla="*/ 121 h 679"/>
                  <a:gd name="T6" fmla="*/ 71 w 382"/>
                  <a:gd name="T7" fmla="*/ 86 h 679"/>
                  <a:gd name="T8" fmla="*/ 83 w 382"/>
                  <a:gd name="T9" fmla="*/ 73 h 679"/>
                  <a:gd name="T10" fmla="*/ 83 w 382"/>
                  <a:gd name="T11" fmla="*/ 136 h 679"/>
                  <a:gd name="T12" fmla="*/ 83 w 382"/>
                  <a:gd name="T13" fmla="*/ 141 h 679"/>
                  <a:gd name="T14" fmla="*/ 83 w 382"/>
                  <a:gd name="T15" fmla="*/ 207 h 679"/>
                  <a:gd name="T16" fmla="*/ 83 w 382"/>
                  <a:gd name="T17" fmla="*/ 228 h 679"/>
                  <a:gd name="T18" fmla="*/ 83 w 382"/>
                  <a:gd name="T19" fmla="*/ 304 h 679"/>
                  <a:gd name="T20" fmla="*/ 83 w 382"/>
                  <a:gd name="T21" fmla="*/ 327 h 679"/>
                  <a:gd name="T22" fmla="*/ 83 w 382"/>
                  <a:gd name="T23" fmla="*/ 349 h 679"/>
                  <a:gd name="T24" fmla="*/ 83 w 382"/>
                  <a:gd name="T25" fmla="*/ 357 h 679"/>
                  <a:gd name="T26" fmla="*/ 83 w 382"/>
                  <a:gd name="T27" fmla="*/ 551 h 679"/>
                  <a:gd name="T28" fmla="*/ 163 w 382"/>
                  <a:gd name="T29" fmla="*/ 444 h 679"/>
                  <a:gd name="T30" fmla="*/ 181 w 382"/>
                  <a:gd name="T31" fmla="*/ 388 h 679"/>
                  <a:gd name="T32" fmla="*/ 181 w 382"/>
                  <a:gd name="T33" fmla="*/ 365 h 679"/>
                  <a:gd name="T34" fmla="*/ 181 w 382"/>
                  <a:gd name="T35" fmla="*/ 344 h 679"/>
                  <a:gd name="T36" fmla="*/ 181 w 382"/>
                  <a:gd name="T37" fmla="*/ 335 h 679"/>
                  <a:gd name="T38" fmla="*/ 197 w 382"/>
                  <a:gd name="T39" fmla="*/ 335 h 679"/>
                  <a:gd name="T40" fmla="*/ 181 w 382"/>
                  <a:gd name="T41" fmla="*/ 418 h 679"/>
                  <a:gd name="T42" fmla="*/ 171 w 382"/>
                  <a:gd name="T43" fmla="*/ 447 h 679"/>
                  <a:gd name="T44" fmla="*/ 83 w 382"/>
                  <a:gd name="T45" fmla="*/ 561 h 679"/>
                  <a:gd name="T46" fmla="*/ 50 w 382"/>
                  <a:gd name="T47" fmla="*/ 582 h 679"/>
                  <a:gd name="T48" fmla="*/ 30 w 382"/>
                  <a:gd name="T49" fmla="*/ 653 h 679"/>
                  <a:gd name="T50" fmla="*/ 75 w 382"/>
                  <a:gd name="T51" fmla="*/ 679 h 679"/>
                  <a:gd name="T52" fmla="*/ 89 w 382"/>
                  <a:gd name="T53" fmla="*/ 677 h 679"/>
                  <a:gd name="T54" fmla="*/ 100 w 382"/>
                  <a:gd name="T55" fmla="*/ 673 h 679"/>
                  <a:gd name="T56" fmla="*/ 181 w 382"/>
                  <a:gd name="T57" fmla="*/ 613 h 679"/>
                  <a:gd name="T58" fmla="*/ 267 w 382"/>
                  <a:gd name="T59" fmla="*/ 487 h 679"/>
                  <a:gd name="T60" fmla="*/ 301 w 382"/>
                  <a:gd name="T61" fmla="*/ 327 h 679"/>
                  <a:gd name="T62" fmla="*/ 301 w 382"/>
                  <a:gd name="T63" fmla="*/ 312 h 679"/>
                  <a:gd name="T64" fmla="*/ 299 w 382"/>
                  <a:gd name="T65" fmla="*/ 261 h 679"/>
                  <a:gd name="T66" fmla="*/ 299 w 382"/>
                  <a:gd name="T67" fmla="*/ 207 h 679"/>
                  <a:gd name="T68" fmla="*/ 299 w 382"/>
                  <a:gd name="T69" fmla="*/ 141 h 679"/>
                  <a:gd name="T70" fmla="*/ 299 w 382"/>
                  <a:gd name="T71" fmla="*/ 73 h 679"/>
                  <a:gd name="T72" fmla="*/ 311 w 382"/>
                  <a:gd name="T73" fmla="*/ 87 h 679"/>
                  <a:gd name="T74" fmla="*/ 318 w 382"/>
                  <a:gd name="T75" fmla="*/ 121 h 679"/>
                  <a:gd name="T76" fmla="*/ 307 w 382"/>
                  <a:gd name="T77" fmla="*/ 183 h 679"/>
                  <a:gd name="T78" fmla="*/ 307 w 382"/>
                  <a:gd name="T79" fmla="*/ 260 h 679"/>
                  <a:gd name="T80" fmla="*/ 309 w 382"/>
                  <a:gd name="T81" fmla="*/ 312 h 679"/>
                  <a:gd name="T82" fmla="*/ 309 w 382"/>
                  <a:gd name="T83" fmla="*/ 324 h 679"/>
                  <a:gd name="T84" fmla="*/ 322 w 382"/>
                  <a:gd name="T85" fmla="*/ 310 h 679"/>
                  <a:gd name="T86" fmla="*/ 382 w 382"/>
                  <a:gd name="T87" fmla="*/ 121 h 679"/>
                  <a:gd name="T88" fmla="*/ 366 w 382"/>
                  <a:gd name="T89" fmla="*/ 55 h 679"/>
                  <a:gd name="T90" fmla="*/ 309 w 382"/>
                  <a:gd name="T91" fmla="*/ 7 h 679"/>
                  <a:gd name="T92" fmla="*/ 275 w 382"/>
                  <a:gd name="T93" fmla="*/ 1 h 679"/>
                  <a:gd name="T94" fmla="*/ 268 w 382"/>
                  <a:gd name="T95" fmla="*/ 0 h 679"/>
                  <a:gd name="T96" fmla="*/ 113 w 382"/>
                  <a:gd name="T97" fmla="*/ 0 h 679"/>
                  <a:gd name="T98" fmla="*/ 106 w 382"/>
                  <a:gd name="T99" fmla="*/ 1 h 679"/>
                  <a:gd name="T100" fmla="*/ 53 w 382"/>
                  <a:gd name="T101" fmla="*/ 16 h 679"/>
                  <a:gd name="T102" fmla="*/ 15 w 382"/>
                  <a:gd name="T103" fmla="*/ 55 h 679"/>
                  <a:gd name="T104" fmla="*/ 0 w 382"/>
                  <a:gd name="T105" fmla="*/ 121 h 679"/>
                  <a:gd name="T106" fmla="*/ 59 w 382"/>
                  <a:gd name="T107" fmla="*/ 310 h 679"/>
                  <a:gd name="T108" fmla="*/ 75 w 382"/>
                  <a:gd name="T109" fmla="*/ 32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2" h="679">
                    <a:moveTo>
                      <a:pt x="75" y="325"/>
                    </a:moveTo>
                    <a:cubicBezTo>
                      <a:pt x="75" y="183"/>
                      <a:pt x="75" y="183"/>
                      <a:pt x="75" y="183"/>
                    </a:cubicBezTo>
                    <a:cubicBezTo>
                      <a:pt x="67" y="157"/>
                      <a:pt x="64" y="137"/>
                      <a:pt x="64" y="121"/>
                    </a:cubicBezTo>
                    <a:cubicBezTo>
                      <a:pt x="64" y="104"/>
                      <a:pt x="67" y="93"/>
                      <a:pt x="71" y="86"/>
                    </a:cubicBezTo>
                    <a:cubicBezTo>
                      <a:pt x="74" y="80"/>
                      <a:pt x="78" y="76"/>
                      <a:pt x="83" y="73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3" y="207"/>
                      <a:pt x="83" y="207"/>
                      <a:pt x="83" y="207"/>
                    </a:cubicBezTo>
                    <a:cubicBezTo>
                      <a:pt x="83" y="228"/>
                      <a:pt x="83" y="228"/>
                      <a:pt x="83" y="228"/>
                    </a:cubicBezTo>
                    <a:cubicBezTo>
                      <a:pt x="83" y="304"/>
                      <a:pt x="83" y="304"/>
                      <a:pt x="83" y="304"/>
                    </a:cubicBezTo>
                    <a:cubicBezTo>
                      <a:pt x="83" y="327"/>
                      <a:pt x="83" y="327"/>
                      <a:pt x="83" y="327"/>
                    </a:cubicBezTo>
                    <a:cubicBezTo>
                      <a:pt x="83" y="349"/>
                      <a:pt x="83" y="349"/>
                      <a:pt x="83" y="349"/>
                    </a:cubicBezTo>
                    <a:cubicBezTo>
                      <a:pt x="83" y="357"/>
                      <a:pt x="83" y="357"/>
                      <a:pt x="83" y="357"/>
                    </a:cubicBezTo>
                    <a:cubicBezTo>
                      <a:pt x="83" y="551"/>
                      <a:pt x="83" y="551"/>
                      <a:pt x="83" y="551"/>
                    </a:cubicBezTo>
                    <a:cubicBezTo>
                      <a:pt x="118" y="523"/>
                      <a:pt x="145" y="488"/>
                      <a:pt x="163" y="444"/>
                    </a:cubicBezTo>
                    <a:cubicBezTo>
                      <a:pt x="172" y="424"/>
                      <a:pt x="178" y="405"/>
                      <a:pt x="181" y="388"/>
                    </a:cubicBezTo>
                    <a:cubicBezTo>
                      <a:pt x="181" y="365"/>
                      <a:pt x="181" y="365"/>
                      <a:pt x="181" y="36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1" y="335"/>
                      <a:pt x="181" y="335"/>
                      <a:pt x="181" y="335"/>
                    </a:cubicBezTo>
                    <a:cubicBezTo>
                      <a:pt x="197" y="335"/>
                      <a:pt x="197" y="335"/>
                      <a:pt x="197" y="335"/>
                    </a:cubicBezTo>
                    <a:cubicBezTo>
                      <a:pt x="195" y="362"/>
                      <a:pt x="191" y="389"/>
                      <a:pt x="181" y="418"/>
                    </a:cubicBezTo>
                    <a:cubicBezTo>
                      <a:pt x="178" y="428"/>
                      <a:pt x="175" y="437"/>
                      <a:pt x="171" y="447"/>
                    </a:cubicBezTo>
                    <a:cubicBezTo>
                      <a:pt x="153" y="489"/>
                      <a:pt x="127" y="528"/>
                      <a:pt x="83" y="561"/>
                    </a:cubicBezTo>
                    <a:cubicBezTo>
                      <a:pt x="73" y="568"/>
                      <a:pt x="62" y="575"/>
                      <a:pt x="50" y="582"/>
                    </a:cubicBezTo>
                    <a:cubicBezTo>
                      <a:pt x="25" y="596"/>
                      <a:pt x="16" y="628"/>
                      <a:pt x="30" y="653"/>
                    </a:cubicBezTo>
                    <a:cubicBezTo>
                      <a:pt x="39" y="670"/>
                      <a:pt x="57" y="679"/>
                      <a:pt x="75" y="679"/>
                    </a:cubicBezTo>
                    <a:cubicBezTo>
                      <a:pt x="80" y="679"/>
                      <a:pt x="85" y="679"/>
                      <a:pt x="89" y="677"/>
                    </a:cubicBezTo>
                    <a:cubicBezTo>
                      <a:pt x="93" y="676"/>
                      <a:pt x="97" y="675"/>
                      <a:pt x="100" y="673"/>
                    </a:cubicBezTo>
                    <a:cubicBezTo>
                      <a:pt x="132" y="656"/>
                      <a:pt x="159" y="635"/>
                      <a:pt x="181" y="613"/>
                    </a:cubicBezTo>
                    <a:cubicBezTo>
                      <a:pt x="221" y="574"/>
                      <a:pt x="249" y="531"/>
                      <a:pt x="267" y="487"/>
                    </a:cubicBezTo>
                    <a:cubicBezTo>
                      <a:pt x="292" y="426"/>
                      <a:pt x="300" y="372"/>
                      <a:pt x="301" y="327"/>
                    </a:cubicBezTo>
                    <a:cubicBezTo>
                      <a:pt x="301" y="322"/>
                      <a:pt x="301" y="317"/>
                      <a:pt x="301" y="312"/>
                    </a:cubicBezTo>
                    <a:cubicBezTo>
                      <a:pt x="301" y="291"/>
                      <a:pt x="300" y="274"/>
                      <a:pt x="299" y="261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9" y="141"/>
                      <a:pt x="299" y="141"/>
                      <a:pt x="299" y="141"/>
                    </a:cubicBezTo>
                    <a:cubicBezTo>
                      <a:pt x="299" y="73"/>
                      <a:pt x="299" y="73"/>
                      <a:pt x="299" y="73"/>
                    </a:cubicBezTo>
                    <a:cubicBezTo>
                      <a:pt x="303" y="77"/>
                      <a:pt x="307" y="81"/>
                      <a:pt x="311" y="87"/>
                    </a:cubicBezTo>
                    <a:cubicBezTo>
                      <a:pt x="315" y="94"/>
                      <a:pt x="318" y="105"/>
                      <a:pt x="318" y="121"/>
                    </a:cubicBezTo>
                    <a:cubicBezTo>
                      <a:pt x="318" y="137"/>
                      <a:pt x="315" y="157"/>
                      <a:pt x="307" y="183"/>
                    </a:cubicBezTo>
                    <a:cubicBezTo>
                      <a:pt x="307" y="260"/>
                      <a:pt x="307" y="260"/>
                      <a:pt x="307" y="260"/>
                    </a:cubicBezTo>
                    <a:cubicBezTo>
                      <a:pt x="309" y="277"/>
                      <a:pt x="309" y="294"/>
                      <a:pt x="309" y="312"/>
                    </a:cubicBezTo>
                    <a:cubicBezTo>
                      <a:pt x="309" y="316"/>
                      <a:pt x="309" y="320"/>
                      <a:pt x="309" y="324"/>
                    </a:cubicBezTo>
                    <a:cubicBezTo>
                      <a:pt x="315" y="321"/>
                      <a:pt x="319" y="316"/>
                      <a:pt x="322" y="310"/>
                    </a:cubicBezTo>
                    <a:cubicBezTo>
                      <a:pt x="365" y="228"/>
                      <a:pt x="382" y="168"/>
                      <a:pt x="382" y="121"/>
                    </a:cubicBezTo>
                    <a:cubicBezTo>
                      <a:pt x="382" y="95"/>
                      <a:pt x="376" y="72"/>
                      <a:pt x="366" y="55"/>
                    </a:cubicBezTo>
                    <a:cubicBezTo>
                      <a:pt x="351" y="28"/>
                      <a:pt x="327" y="14"/>
                      <a:pt x="309" y="7"/>
                    </a:cubicBezTo>
                    <a:cubicBezTo>
                      <a:pt x="292" y="1"/>
                      <a:pt x="278" y="1"/>
                      <a:pt x="275" y="1"/>
                    </a:cubicBezTo>
                    <a:cubicBezTo>
                      <a:pt x="273" y="0"/>
                      <a:pt x="271" y="0"/>
                      <a:pt x="26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1" y="0"/>
                      <a:pt x="108" y="0"/>
                      <a:pt x="106" y="1"/>
                    </a:cubicBezTo>
                    <a:cubicBezTo>
                      <a:pt x="102" y="1"/>
                      <a:pt x="79" y="1"/>
                      <a:pt x="53" y="16"/>
                    </a:cubicBezTo>
                    <a:cubicBezTo>
                      <a:pt x="39" y="24"/>
                      <a:pt x="25" y="37"/>
                      <a:pt x="15" y="55"/>
                    </a:cubicBezTo>
                    <a:cubicBezTo>
                      <a:pt x="5" y="72"/>
                      <a:pt x="0" y="95"/>
                      <a:pt x="0" y="121"/>
                    </a:cubicBezTo>
                    <a:cubicBezTo>
                      <a:pt x="0" y="168"/>
                      <a:pt x="16" y="228"/>
                      <a:pt x="59" y="310"/>
                    </a:cubicBezTo>
                    <a:cubicBezTo>
                      <a:pt x="63" y="317"/>
                      <a:pt x="68" y="322"/>
                      <a:pt x="75" y="325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279693" y="1429691"/>
                <a:ext cx="57604" cy="52030"/>
              </a:xfrm>
              <a:custGeom>
                <a:avLst/>
                <a:gdLst>
                  <a:gd name="T0" fmla="*/ 0 w 87"/>
                  <a:gd name="T1" fmla="*/ 60 h 78"/>
                  <a:gd name="T2" fmla="*/ 38 w 87"/>
                  <a:gd name="T3" fmla="*/ 78 h 78"/>
                  <a:gd name="T4" fmla="*/ 87 w 87"/>
                  <a:gd name="T5" fmla="*/ 28 h 78"/>
                  <a:gd name="T6" fmla="*/ 87 w 87"/>
                  <a:gd name="T7" fmla="*/ 0 h 78"/>
                  <a:gd name="T8" fmla="*/ 10 w 87"/>
                  <a:gd name="T9" fmla="*/ 56 h 78"/>
                  <a:gd name="T10" fmla="*/ 0 w 87"/>
                  <a:gd name="T11" fmla="*/ 6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78">
                    <a:moveTo>
                      <a:pt x="0" y="60"/>
                    </a:moveTo>
                    <a:cubicBezTo>
                      <a:pt x="9" y="71"/>
                      <a:pt x="23" y="78"/>
                      <a:pt x="38" y="78"/>
                    </a:cubicBezTo>
                    <a:cubicBezTo>
                      <a:pt x="65" y="78"/>
                      <a:pt x="87" y="56"/>
                      <a:pt x="87" y="2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6" y="20"/>
                      <a:pt x="40" y="39"/>
                      <a:pt x="10" y="56"/>
                    </a:cubicBezTo>
                    <a:cubicBezTo>
                      <a:pt x="7" y="58"/>
                      <a:pt x="4" y="59"/>
                      <a:pt x="0" y="60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488854" y="1694796"/>
              <a:ext cx="519656" cy="1191937"/>
              <a:chOff x="1872178" y="223714"/>
              <a:chExt cx="265724" cy="609492"/>
            </a:xfrm>
          </p:grpSpPr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1939073" y="223714"/>
                <a:ext cx="131933" cy="131933"/>
              </a:xfrm>
              <a:custGeom>
                <a:avLst/>
                <a:gdLst>
                  <a:gd name="T0" fmla="*/ 79 w 198"/>
                  <a:gd name="T1" fmla="*/ 187 h 198"/>
                  <a:gd name="T2" fmla="*/ 187 w 198"/>
                  <a:gd name="T3" fmla="*/ 119 h 198"/>
                  <a:gd name="T4" fmla="*/ 119 w 198"/>
                  <a:gd name="T5" fmla="*/ 11 h 198"/>
                  <a:gd name="T6" fmla="*/ 11 w 198"/>
                  <a:gd name="T7" fmla="*/ 79 h 198"/>
                  <a:gd name="T8" fmla="*/ 79 w 198"/>
                  <a:gd name="T9" fmla="*/ 18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79" y="187"/>
                    </a:moveTo>
                    <a:cubicBezTo>
                      <a:pt x="127" y="198"/>
                      <a:pt x="175" y="168"/>
                      <a:pt x="187" y="119"/>
                    </a:cubicBezTo>
                    <a:cubicBezTo>
                      <a:pt x="198" y="71"/>
                      <a:pt x="168" y="23"/>
                      <a:pt x="119" y="11"/>
                    </a:cubicBezTo>
                    <a:cubicBezTo>
                      <a:pt x="71" y="0"/>
                      <a:pt x="23" y="30"/>
                      <a:pt x="11" y="79"/>
                    </a:cubicBezTo>
                    <a:cubicBezTo>
                      <a:pt x="0" y="127"/>
                      <a:pt x="30" y="175"/>
                      <a:pt x="79" y="187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872178" y="366796"/>
                <a:ext cx="265724" cy="466410"/>
              </a:xfrm>
              <a:custGeom>
                <a:avLst/>
                <a:gdLst>
                  <a:gd name="T0" fmla="*/ 78 w 400"/>
                  <a:gd name="T1" fmla="*/ 339 h 703"/>
                  <a:gd name="T2" fmla="*/ 84 w 400"/>
                  <a:gd name="T3" fmla="*/ 288 h 703"/>
                  <a:gd name="T4" fmla="*/ 84 w 400"/>
                  <a:gd name="T5" fmla="*/ 213 h 703"/>
                  <a:gd name="T6" fmla="*/ 64 w 400"/>
                  <a:gd name="T7" fmla="*/ 120 h 703"/>
                  <a:gd name="T8" fmla="*/ 70 w 400"/>
                  <a:gd name="T9" fmla="*/ 86 h 703"/>
                  <a:gd name="T10" fmla="*/ 89 w 400"/>
                  <a:gd name="T11" fmla="*/ 68 h 703"/>
                  <a:gd name="T12" fmla="*/ 92 w 400"/>
                  <a:gd name="T13" fmla="*/ 67 h 703"/>
                  <a:gd name="T14" fmla="*/ 92 w 400"/>
                  <a:gd name="T15" fmla="*/ 141 h 703"/>
                  <a:gd name="T16" fmla="*/ 92 w 400"/>
                  <a:gd name="T17" fmla="*/ 235 h 703"/>
                  <a:gd name="T18" fmla="*/ 92 w 400"/>
                  <a:gd name="T19" fmla="*/ 288 h 703"/>
                  <a:gd name="T20" fmla="*/ 85 w 400"/>
                  <a:gd name="T21" fmla="*/ 341 h 703"/>
                  <a:gd name="T22" fmla="*/ 49 w 400"/>
                  <a:gd name="T23" fmla="*/ 645 h 703"/>
                  <a:gd name="T24" fmla="*/ 92 w 400"/>
                  <a:gd name="T25" fmla="*/ 700 h 703"/>
                  <a:gd name="T26" fmla="*/ 147 w 400"/>
                  <a:gd name="T27" fmla="*/ 657 h 703"/>
                  <a:gd name="T28" fmla="*/ 186 w 400"/>
                  <a:gd name="T29" fmla="*/ 335 h 703"/>
                  <a:gd name="T30" fmla="*/ 214 w 400"/>
                  <a:gd name="T31" fmla="*/ 335 h 703"/>
                  <a:gd name="T32" fmla="*/ 253 w 400"/>
                  <a:gd name="T33" fmla="*/ 657 h 703"/>
                  <a:gd name="T34" fmla="*/ 308 w 400"/>
                  <a:gd name="T35" fmla="*/ 700 h 703"/>
                  <a:gd name="T36" fmla="*/ 351 w 400"/>
                  <a:gd name="T37" fmla="*/ 645 h 703"/>
                  <a:gd name="T38" fmla="*/ 315 w 400"/>
                  <a:gd name="T39" fmla="*/ 341 h 703"/>
                  <a:gd name="T40" fmla="*/ 308 w 400"/>
                  <a:gd name="T41" fmla="*/ 288 h 703"/>
                  <a:gd name="T42" fmla="*/ 308 w 400"/>
                  <a:gd name="T43" fmla="*/ 235 h 703"/>
                  <a:gd name="T44" fmla="*/ 308 w 400"/>
                  <a:gd name="T45" fmla="*/ 141 h 703"/>
                  <a:gd name="T46" fmla="*/ 308 w 400"/>
                  <a:gd name="T47" fmla="*/ 67 h 703"/>
                  <a:gd name="T48" fmla="*/ 318 w 400"/>
                  <a:gd name="T49" fmla="*/ 72 h 703"/>
                  <a:gd name="T50" fmla="*/ 330 w 400"/>
                  <a:gd name="T51" fmla="*/ 86 h 703"/>
                  <a:gd name="T52" fmla="*/ 336 w 400"/>
                  <a:gd name="T53" fmla="*/ 120 h 703"/>
                  <a:gd name="T54" fmla="*/ 316 w 400"/>
                  <a:gd name="T55" fmla="*/ 213 h 703"/>
                  <a:gd name="T56" fmla="*/ 316 w 400"/>
                  <a:gd name="T57" fmla="*/ 288 h 703"/>
                  <a:gd name="T58" fmla="*/ 322 w 400"/>
                  <a:gd name="T59" fmla="*/ 339 h 703"/>
                  <a:gd name="T60" fmla="*/ 339 w 400"/>
                  <a:gd name="T61" fmla="*/ 323 h 703"/>
                  <a:gd name="T62" fmla="*/ 400 w 400"/>
                  <a:gd name="T63" fmla="*/ 120 h 703"/>
                  <a:gd name="T64" fmla="*/ 388 w 400"/>
                  <a:gd name="T65" fmla="*/ 59 h 703"/>
                  <a:gd name="T66" fmla="*/ 336 w 400"/>
                  <a:gd name="T67" fmla="*/ 9 h 703"/>
                  <a:gd name="T68" fmla="*/ 288 w 400"/>
                  <a:gd name="T69" fmla="*/ 0 h 703"/>
                  <a:gd name="T70" fmla="*/ 280 w 400"/>
                  <a:gd name="T71" fmla="*/ 0 h 703"/>
                  <a:gd name="T72" fmla="*/ 277 w 400"/>
                  <a:gd name="T73" fmla="*/ 0 h 703"/>
                  <a:gd name="T74" fmla="*/ 123 w 400"/>
                  <a:gd name="T75" fmla="*/ 0 h 703"/>
                  <a:gd name="T76" fmla="*/ 120 w 400"/>
                  <a:gd name="T77" fmla="*/ 0 h 703"/>
                  <a:gd name="T78" fmla="*/ 112 w 400"/>
                  <a:gd name="T79" fmla="*/ 0 h 703"/>
                  <a:gd name="T80" fmla="*/ 45 w 400"/>
                  <a:gd name="T81" fmla="*/ 20 h 703"/>
                  <a:gd name="T82" fmla="*/ 12 w 400"/>
                  <a:gd name="T83" fmla="*/ 59 h 703"/>
                  <a:gd name="T84" fmla="*/ 0 w 400"/>
                  <a:gd name="T85" fmla="*/ 120 h 703"/>
                  <a:gd name="T86" fmla="*/ 61 w 400"/>
                  <a:gd name="T87" fmla="*/ 323 h 703"/>
                  <a:gd name="T88" fmla="*/ 78 w 400"/>
                  <a:gd name="T89" fmla="*/ 339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00" h="703">
                    <a:moveTo>
                      <a:pt x="78" y="339"/>
                    </a:moveTo>
                    <a:cubicBezTo>
                      <a:pt x="84" y="288"/>
                      <a:pt x="84" y="288"/>
                      <a:pt x="84" y="288"/>
                    </a:cubicBezTo>
                    <a:cubicBezTo>
                      <a:pt x="84" y="213"/>
                      <a:pt x="84" y="213"/>
                      <a:pt x="84" y="213"/>
                    </a:cubicBezTo>
                    <a:cubicBezTo>
                      <a:pt x="69" y="171"/>
                      <a:pt x="64" y="141"/>
                      <a:pt x="64" y="120"/>
                    </a:cubicBezTo>
                    <a:cubicBezTo>
                      <a:pt x="64" y="103"/>
                      <a:pt x="67" y="93"/>
                      <a:pt x="70" y="86"/>
                    </a:cubicBezTo>
                    <a:cubicBezTo>
                      <a:pt x="75" y="76"/>
                      <a:pt x="81" y="71"/>
                      <a:pt x="89" y="68"/>
                    </a:cubicBezTo>
                    <a:cubicBezTo>
                      <a:pt x="90" y="67"/>
                      <a:pt x="91" y="67"/>
                      <a:pt x="92" y="67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2" y="235"/>
                      <a:pt x="92" y="235"/>
                      <a:pt x="92" y="235"/>
                    </a:cubicBezTo>
                    <a:cubicBezTo>
                      <a:pt x="92" y="288"/>
                      <a:pt x="92" y="288"/>
                      <a:pt x="92" y="288"/>
                    </a:cubicBezTo>
                    <a:cubicBezTo>
                      <a:pt x="85" y="341"/>
                      <a:pt x="85" y="341"/>
                      <a:pt x="85" y="341"/>
                    </a:cubicBezTo>
                    <a:cubicBezTo>
                      <a:pt x="49" y="645"/>
                      <a:pt x="49" y="645"/>
                      <a:pt x="49" y="645"/>
                    </a:cubicBezTo>
                    <a:cubicBezTo>
                      <a:pt x="45" y="672"/>
                      <a:pt x="65" y="697"/>
                      <a:pt x="92" y="700"/>
                    </a:cubicBezTo>
                    <a:cubicBezTo>
                      <a:pt x="119" y="703"/>
                      <a:pt x="144" y="684"/>
                      <a:pt x="147" y="657"/>
                    </a:cubicBezTo>
                    <a:cubicBezTo>
                      <a:pt x="186" y="335"/>
                      <a:pt x="186" y="335"/>
                      <a:pt x="186" y="335"/>
                    </a:cubicBezTo>
                    <a:cubicBezTo>
                      <a:pt x="214" y="335"/>
                      <a:pt x="214" y="335"/>
                      <a:pt x="214" y="335"/>
                    </a:cubicBezTo>
                    <a:cubicBezTo>
                      <a:pt x="253" y="657"/>
                      <a:pt x="253" y="657"/>
                      <a:pt x="253" y="657"/>
                    </a:cubicBezTo>
                    <a:cubicBezTo>
                      <a:pt x="256" y="684"/>
                      <a:pt x="281" y="703"/>
                      <a:pt x="308" y="700"/>
                    </a:cubicBezTo>
                    <a:cubicBezTo>
                      <a:pt x="335" y="697"/>
                      <a:pt x="355" y="672"/>
                      <a:pt x="351" y="645"/>
                    </a:cubicBezTo>
                    <a:cubicBezTo>
                      <a:pt x="315" y="341"/>
                      <a:pt x="315" y="341"/>
                      <a:pt x="315" y="341"/>
                    </a:cubicBezTo>
                    <a:cubicBezTo>
                      <a:pt x="308" y="288"/>
                      <a:pt x="308" y="288"/>
                      <a:pt x="308" y="288"/>
                    </a:cubicBezTo>
                    <a:cubicBezTo>
                      <a:pt x="308" y="235"/>
                      <a:pt x="308" y="235"/>
                      <a:pt x="308" y="235"/>
                    </a:cubicBezTo>
                    <a:cubicBezTo>
                      <a:pt x="308" y="141"/>
                      <a:pt x="308" y="141"/>
                      <a:pt x="308" y="141"/>
                    </a:cubicBezTo>
                    <a:cubicBezTo>
                      <a:pt x="308" y="67"/>
                      <a:pt x="308" y="67"/>
                      <a:pt x="308" y="67"/>
                    </a:cubicBezTo>
                    <a:cubicBezTo>
                      <a:pt x="312" y="68"/>
                      <a:pt x="315" y="70"/>
                      <a:pt x="318" y="72"/>
                    </a:cubicBezTo>
                    <a:cubicBezTo>
                      <a:pt x="323" y="75"/>
                      <a:pt x="326" y="79"/>
                      <a:pt x="330" y="86"/>
                    </a:cubicBezTo>
                    <a:cubicBezTo>
                      <a:pt x="333" y="93"/>
                      <a:pt x="336" y="103"/>
                      <a:pt x="336" y="120"/>
                    </a:cubicBezTo>
                    <a:cubicBezTo>
                      <a:pt x="336" y="141"/>
                      <a:pt x="331" y="171"/>
                      <a:pt x="316" y="213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2" y="339"/>
                      <a:pt x="322" y="339"/>
                      <a:pt x="322" y="339"/>
                    </a:cubicBezTo>
                    <a:cubicBezTo>
                      <a:pt x="329" y="336"/>
                      <a:pt x="336" y="331"/>
                      <a:pt x="339" y="323"/>
                    </a:cubicBezTo>
                    <a:cubicBezTo>
                      <a:pt x="383" y="233"/>
                      <a:pt x="399" y="169"/>
                      <a:pt x="400" y="120"/>
                    </a:cubicBezTo>
                    <a:cubicBezTo>
                      <a:pt x="400" y="96"/>
                      <a:pt x="396" y="76"/>
                      <a:pt x="388" y="59"/>
                    </a:cubicBezTo>
                    <a:cubicBezTo>
                      <a:pt x="376" y="33"/>
                      <a:pt x="355" y="17"/>
                      <a:pt x="336" y="9"/>
                    </a:cubicBezTo>
                    <a:cubicBezTo>
                      <a:pt x="317" y="1"/>
                      <a:pt x="300" y="0"/>
                      <a:pt x="288" y="0"/>
                    </a:cubicBezTo>
                    <a:cubicBezTo>
                      <a:pt x="285" y="0"/>
                      <a:pt x="282" y="0"/>
                      <a:pt x="280" y="0"/>
                    </a:cubicBezTo>
                    <a:cubicBezTo>
                      <a:pt x="279" y="0"/>
                      <a:pt x="278" y="0"/>
                      <a:pt x="277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2" y="0"/>
                      <a:pt x="121" y="0"/>
                      <a:pt x="120" y="0"/>
                    </a:cubicBezTo>
                    <a:cubicBezTo>
                      <a:pt x="118" y="0"/>
                      <a:pt x="115" y="0"/>
                      <a:pt x="112" y="0"/>
                    </a:cubicBezTo>
                    <a:cubicBezTo>
                      <a:pt x="96" y="0"/>
                      <a:pt x="70" y="2"/>
                      <a:pt x="45" y="20"/>
                    </a:cubicBezTo>
                    <a:cubicBezTo>
                      <a:pt x="32" y="29"/>
                      <a:pt x="20" y="42"/>
                      <a:pt x="12" y="59"/>
                    </a:cubicBezTo>
                    <a:cubicBezTo>
                      <a:pt x="4" y="76"/>
                      <a:pt x="0" y="96"/>
                      <a:pt x="0" y="120"/>
                    </a:cubicBezTo>
                    <a:cubicBezTo>
                      <a:pt x="0" y="169"/>
                      <a:pt x="17" y="233"/>
                      <a:pt x="61" y="323"/>
                    </a:cubicBezTo>
                    <a:cubicBezTo>
                      <a:pt x="64" y="331"/>
                      <a:pt x="71" y="336"/>
                      <a:pt x="78" y="339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271626" y="1696655"/>
              <a:ext cx="469957" cy="1169513"/>
              <a:chOff x="2260543" y="225572"/>
              <a:chExt cx="243425" cy="605776"/>
            </a:xfrm>
          </p:grpSpPr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2316289" y="225572"/>
                <a:ext cx="131933" cy="131933"/>
              </a:xfrm>
              <a:custGeom>
                <a:avLst/>
                <a:gdLst>
                  <a:gd name="T0" fmla="*/ 79 w 198"/>
                  <a:gd name="T1" fmla="*/ 186 h 197"/>
                  <a:gd name="T2" fmla="*/ 187 w 198"/>
                  <a:gd name="T3" fmla="*/ 119 h 197"/>
                  <a:gd name="T4" fmla="*/ 119 w 198"/>
                  <a:gd name="T5" fmla="*/ 11 h 197"/>
                  <a:gd name="T6" fmla="*/ 11 w 198"/>
                  <a:gd name="T7" fmla="*/ 78 h 197"/>
                  <a:gd name="T8" fmla="*/ 79 w 198"/>
                  <a:gd name="T9" fmla="*/ 18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7">
                    <a:moveTo>
                      <a:pt x="79" y="186"/>
                    </a:moveTo>
                    <a:cubicBezTo>
                      <a:pt x="127" y="197"/>
                      <a:pt x="175" y="167"/>
                      <a:pt x="187" y="119"/>
                    </a:cubicBezTo>
                    <a:cubicBezTo>
                      <a:pt x="198" y="70"/>
                      <a:pt x="168" y="22"/>
                      <a:pt x="119" y="11"/>
                    </a:cubicBezTo>
                    <a:cubicBezTo>
                      <a:pt x="71" y="0"/>
                      <a:pt x="23" y="30"/>
                      <a:pt x="11" y="78"/>
                    </a:cubicBezTo>
                    <a:cubicBezTo>
                      <a:pt x="0" y="126"/>
                      <a:pt x="30" y="175"/>
                      <a:pt x="79" y="18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2260543" y="368654"/>
                <a:ext cx="243425" cy="462694"/>
              </a:xfrm>
              <a:custGeom>
                <a:avLst/>
                <a:gdLst>
                  <a:gd name="T0" fmla="*/ 68 w 368"/>
                  <a:gd name="T1" fmla="*/ 170 h 698"/>
                  <a:gd name="T2" fmla="*/ 64 w 368"/>
                  <a:gd name="T3" fmla="*/ 138 h 698"/>
                  <a:gd name="T4" fmla="*/ 76 w 368"/>
                  <a:gd name="T5" fmla="*/ 92 h 698"/>
                  <a:gd name="T6" fmla="*/ 76 w 368"/>
                  <a:gd name="T7" fmla="*/ 151 h 698"/>
                  <a:gd name="T8" fmla="*/ 76 w 368"/>
                  <a:gd name="T9" fmla="*/ 194 h 698"/>
                  <a:gd name="T10" fmla="*/ 76 w 368"/>
                  <a:gd name="T11" fmla="*/ 316 h 698"/>
                  <a:gd name="T12" fmla="*/ 76 w 368"/>
                  <a:gd name="T13" fmla="*/ 649 h 698"/>
                  <a:gd name="T14" fmla="*/ 125 w 368"/>
                  <a:gd name="T15" fmla="*/ 698 h 698"/>
                  <a:gd name="T16" fmla="*/ 175 w 368"/>
                  <a:gd name="T17" fmla="*/ 649 h 698"/>
                  <a:gd name="T18" fmla="*/ 175 w 368"/>
                  <a:gd name="T19" fmla="*/ 336 h 698"/>
                  <a:gd name="T20" fmla="*/ 193 w 368"/>
                  <a:gd name="T21" fmla="*/ 336 h 698"/>
                  <a:gd name="T22" fmla="*/ 193 w 368"/>
                  <a:gd name="T23" fmla="*/ 649 h 698"/>
                  <a:gd name="T24" fmla="*/ 243 w 368"/>
                  <a:gd name="T25" fmla="*/ 698 h 698"/>
                  <a:gd name="T26" fmla="*/ 292 w 368"/>
                  <a:gd name="T27" fmla="*/ 649 h 698"/>
                  <a:gd name="T28" fmla="*/ 292 w 368"/>
                  <a:gd name="T29" fmla="*/ 316 h 698"/>
                  <a:gd name="T30" fmla="*/ 292 w 368"/>
                  <a:gd name="T31" fmla="*/ 194 h 698"/>
                  <a:gd name="T32" fmla="*/ 292 w 368"/>
                  <a:gd name="T33" fmla="*/ 151 h 698"/>
                  <a:gd name="T34" fmla="*/ 292 w 368"/>
                  <a:gd name="T35" fmla="*/ 92 h 698"/>
                  <a:gd name="T36" fmla="*/ 293 w 368"/>
                  <a:gd name="T37" fmla="*/ 94 h 698"/>
                  <a:gd name="T38" fmla="*/ 304 w 368"/>
                  <a:gd name="T39" fmla="*/ 138 h 698"/>
                  <a:gd name="T40" fmla="*/ 300 w 368"/>
                  <a:gd name="T41" fmla="*/ 170 h 698"/>
                  <a:gd name="T42" fmla="*/ 300 w 368"/>
                  <a:gd name="T43" fmla="*/ 306 h 698"/>
                  <a:gd name="T44" fmla="*/ 368 w 368"/>
                  <a:gd name="T45" fmla="*/ 138 h 698"/>
                  <a:gd name="T46" fmla="*/ 332 w 368"/>
                  <a:gd name="T47" fmla="*/ 38 h 698"/>
                  <a:gd name="T48" fmla="*/ 301 w 368"/>
                  <a:gd name="T49" fmla="*/ 12 h 698"/>
                  <a:gd name="T50" fmla="*/ 285 w 368"/>
                  <a:gd name="T51" fmla="*/ 4 h 698"/>
                  <a:gd name="T52" fmla="*/ 267 w 368"/>
                  <a:gd name="T53" fmla="*/ 1 h 698"/>
                  <a:gd name="T54" fmla="*/ 267 w 368"/>
                  <a:gd name="T55" fmla="*/ 1 h 698"/>
                  <a:gd name="T56" fmla="*/ 261 w 368"/>
                  <a:gd name="T57" fmla="*/ 0 h 698"/>
                  <a:gd name="T58" fmla="*/ 107 w 368"/>
                  <a:gd name="T59" fmla="*/ 0 h 698"/>
                  <a:gd name="T60" fmla="*/ 101 w 368"/>
                  <a:gd name="T61" fmla="*/ 1 h 698"/>
                  <a:gd name="T62" fmla="*/ 101 w 368"/>
                  <a:gd name="T63" fmla="*/ 1 h 698"/>
                  <a:gd name="T64" fmla="*/ 83 w 368"/>
                  <a:gd name="T65" fmla="*/ 4 h 698"/>
                  <a:gd name="T66" fmla="*/ 29 w 368"/>
                  <a:gd name="T67" fmla="*/ 47 h 698"/>
                  <a:gd name="T68" fmla="*/ 0 w 368"/>
                  <a:gd name="T69" fmla="*/ 138 h 698"/>
                  <a:gd name="T70" fmla="*/ 68 w 368"/>
                  <a:gd name="T71" fmla="*/ 306 h 698"/>
                  <a:gd name="T72" fmla="*/ 68 w 368"/>
                  <a:gd name="T73" fmla="*/ 17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8" h="698">
                    <a:moveTo>
                      <a:pt x="68" y="170"/>
                    </a:moveTo>
                    <a:cubicBezTo>
                      <a:pt x="65" y="158"/>
                      <a:pt x="64" y="148"/>
                      <a:pt x="64" y="138"/>
                    </a:cubicBezTo>
                    <a:cubicBezTo>
                      <a:pt x="64" y="119"/>
                      <a:pt x="69" y="104"/>
                      <a:pt x="76" y="92"/>
                    </a:cubicBezTo>
                    <a:cubicBezTo>
                      <a:pt x="76" y="151"/>
                      <a:pt x="76" y="151"/>
                      <a:pt x="76" y="151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6" y="316"/>
                      <a:pt x="76" y="316"/>
                      <a:pt x="76" y="316"/>
                    </a:cubicBezTo>
                    <a:cubicBezTo>
                      <a:pt x="76" y="649"/>
                      <a:pt x="76" y="649"/>
                      <a:pt x="76" y="649"/>
                    </a:cubicBezTo>
                    <a:cubicBezTo>
                      <a:pt x="76" y="676"/>
                      <a:pt x="98" y="698"/>
                      <a:pt x="125" y="698"/>
                    </a:cubicBezTo>
                    <a:cubicBezTo>
                      <a:pt x="153" y="698"/>
                      <a:pt x="175" y="676"/>
                      <a:pt x="175" y="649"/>
                    </a:cubicBezTo>
                    <a:cubicBezTo>
                      <a:pt x="175" y="336"/>
                      <a:pt x="175" y="336"/>
                      <a:pt x="175" y="336"/>
                    </a:cubicBezTo>
                    <a:cubicBezTo>
                      <a:pt x="193" y="336"/>
                      <a:pt x="193" y="336"/>
                      <a:pt x="193" y="336"/>
                    </a:cubicBezTo>
                    <a:cubicBezTo>
                      <a:pt x="193" y="649"/>
                      <a:pt x="193" y="649"/>
                      <a:pt x="193" y="649"/>
                    </a:cubicBezTo>
                    <a:cubicBezTo>
                      <a:pt x="193" y="676"/>
                      <a:pt x="215" y="698"/>
                      <a:pt x="243" y="698"/>
                    </a:cubicBezTo>
                    <a:cubicBezTo>
                      <a:pt x="270" y="698"/>
                      <a:pt x="292" y="676"/>
                      <a:pt x="292" y="649"/>
                    </a:cubicBezTo>
                    <a:cubicBezTo>
                      <a:pt x="292" y="316"/>
                      <a:pt x="292" y="316"/>
                      <a:pt x="292" y="316"/>
                    </a:cubicBezTo>
                    <a:cubicBezTo>
                      <a:pt x="292" y="194"/>
                      <a:pt x="292" y="194"/>
                      <a:pt x="292" y="194"/>
                    </a:cubicBezTo>
                    <a:cubicBezTo>
                      <a:pt x="292" y="151"/>
                      <a:pt x="292" y="151"/>
                      <a:pt x="292" y="151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3" y="93"/>
                      <a:pt x="293" y="93"/>
                      <a:pt x="293" y="94"/>
                    </a:cubicBezTo>
                    <a:cubicBezTo>
                      <a:pt x="300" y="105"/>
                      <a:pt x="304" y="120"/>
                      <a:pt x="304" y="138"/>
                    </a:cubicBezTo>
                    <a:cubicBezTo>
                      <a:pt x="304" y="148"/>
                      <a:pt x="303" y="158"/>
                      <a:pt x="300" y="170"/>
                    </a:cubicBezTo>
                    <a:cubicBezTo>
                      <a:pt x="300" y="306"/>
                      <a:pt x="300" y="306"/>
                      <a:pt x="300" y="306"/>
                    </a:cubicBezTo>
                    <a:cubicBezTo>
                      <a:pt x="349" y="242"/>
                      <a:pt x="368" y="186"/>
                      <a:pt x="368" y="138"/>
                    </a:cubicBezTo>
                    <a:cubicBezTo>
                      <a:pt x="368" y="95"/>
                      <a:pt x="351" y="60"/>
                      <a:pt x="332" y="38"/>
                    </a:cubicBezTo>
                    <a:cubicBezTo>
                      <a:pt x="322" y="26"/>
                      <a:pt x="311" y="18"/>
                      <a:pt x="301" y="12"/>
                    </a:cubicBezTo>
                    <a:cubicBezTo>
                      <a:pt x="296" y="9"/>
                      <a:pt x="291" y="6"/>
                      <a:pt x="285" y="4"/>
                    </a:cubicBezTo>
                    <a:cubicBezTo>
                      <a:pt x="280" y="2"/>
                      <a:pt x="275" y="1"/>
                      <a:pt x="267" y="1"/>
                    </a:cubicBezTo>
                    <a:cubicBezTo>
                      <a:pt x="267" y="1"/>
                      <a:pt x="267" y="1"/>
                      <a:pt x="267" y="1"/>
                    </a:cubicBezTo>
                    <a:cubicBezTo>
                      <a:pt x="265" y="0"/>
                      <a:pt x="263" y="0"/>
                      <a:pt x="261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5" y="0"/>
                      <a:pt x="103" y="0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3" y="1"/>
                      <a:pt x="88" y="2"/>
                      <a:pt x="83" y="4"/>
                    </a:cubicBezTo>
                    <a:cubicBezTo>
                      <a:pt x="65" y="11"/>
                      <a:pt x="46" y="25"/>
                      <a:pt x="29" y="47"/>
                    </a:cubicBezTo>
                    <a:cubicBezTo>
                      <a:pt x="13" y="69"/>
                      <a:pt x="0" y="100"/>
                      <a:pt x="0" y="138"/>
                    </a:cubicBezTo>
                    <a:cubicBezTo>
                      <a:pt x="0" y="186"/>
                      <a:pt x="19" y="242"/>
                      <a:pt x="68" y="306"/>
                    </a:cubicBezTo>
                    <a:lnTo>
                      <a:pt x="68" y="170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190269" y="1696657"/>
              <a:ext cx="482147" cy="1172984"/>
              <a:chOff x="248103" y="225572"/>
              <a:chExt cx="249000" cy="605776"/>
            </a:xfrm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307566" y="225572"/>
                <a:ext cx="130075" cy="131933"/>
              </a:xfrm>
              <a:custGeom>
                <a:avLst/>
                <a:gdLst>
                  <a:gd name="T0" fmla="*/ 78 w 197"/>
                  <a:gd name="T1" fmla="*/ 186 h 197"/>
                  <a:gd name="T2" fmla="*/ 186 w 197"/>
                  <a:gd name="T3" fmla="*/ 119 h 197"/>
                  <a:gd name="T4" fmla="*/ 119 w 197"/>
                  <a:gd name="T5" fmla="*/ 11 h 197"/>
                  <a:gd name="T6" fmla="*/ 11 w 197"/>
                  <a:gd name="T7" fmla="*/ 78 h 197"/>
                  <a:gd name="T8" fmla="*/ 78 w 197"/>
                  <a:gd name="T9" fmla="*/ 18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97">
                    <a:moveTo>
                      <a:pt x="78" y="186"/>
                    </a:moveTo>
                    <a:cubicBezTo>
                      <a:pt x="127" y="197"/>
                      <a:pt x="175" y="167"/>
                      <a:pt x="186" y="119"/>
                    </a:cubicBezTo>
                    <a:cubicBezTo>
                      <a:pt x="197" y="70"/>
                      <a:pt x="167" y="22"/>
                      <a:pt x="119" y="11"/>
                    </a:cubicBezTo>
                    <a:cubicBezTo>
                      <a:pt x="71" y="0"/>
                      <a:pt x="22" y="30"/>
                      <a:pt x="11" y="78"/>
                    </a:cubicBezTo>
                    <a:cubicBezTo>
                      <a:pt x="0" y="126"/>
                      <a:pt x="30" y="175"/>
                      <a:pt x="78" y="18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248103" y="368654"/>
                <a:ext cx="249000" cy="462694"/>
              </a:xfrm>
              <a:custGeom>
                <a:avLst/>
                <a:gdLst>
                  <a:gd name="T0" fmla="*/ 34 w 375"/>
                  <a:gd name="T1" fmla="*/ 383 h 698"/>
                  <a:gd name="T2" fmla="*/ 36 w 375"/>
                  <a:gd name="T3" fmla="*/ 383 h 698"/>
                  <a:gd name="T4" fmla="*/ 66 w 375"/>
                  <a:gd name="T5" fmla="*/ 350 h 698"/>
                  <a:gd name="T6" fmla="*/ 64 w 375"/>
                  <a:gd name="T7" fmla="*/ 273 h 698"/>
                  <a:gd name="T8" fmla="*/ 79 w 375"/>
                  <a:gd name="T9" fmla="*/ 120 h 698"/>
                  <a:gd name="T10" fmla="*/ 79 w 375"/>
                  <a:gd name="T11" fmla="*/ 229 h 698"/>
                  <a:gd name="T12" fmla="*/ 79 w 375"/>
                  <a:gd name="T13" fmla="*/ 305 h 698"/>
                  <a:gd name="T14" fmla="*/ 79 w 375"/>
                  <a:gd name="T15" fmla="*/ 649 h 698"/>
                  <a:gd name="T16" fmla="*/ 129 w 375"/>
                  <a:gd name="T17" fmla="*/ 698 h 698"/>
                  <a:gd name="T18" fmla="*/ 178 w 375"/>
                  <a:gd name="T19" fmla="*/ 649 h 698"/>
                  <a:gd name="T20" fmla="*/ 178 w 375"/>
                  <a:gd name="T21" fmla="*/ 336 h 698"/>
                  <a:gd name="T22" fmla="*/ 197 w 375"/>
                  <a:gd name="T23" fmla="*/ 336 h 698"/>
                  <a:gd name="T24" fmla="*/ 197 w 375"/>
                  <a:gd name="T25" fmla="*/ 649 h 698"/>
                  <a:gd name="T26" fmla="*/ 246 w 375"/>
                  <a:gd name="T27" fmla="*/ 698 h 698"/>
                  <a:gd name="T28" fmla="*/ 296 w 375"/>
                  <a:gd name="T29" fmla="*/ 649 h 698"/>
                  <a:gd name="T30" fmla="*/ 296 w 375"/>
                  <a:gd name="T31" fmla="*/ 305 h 698"/>
                  <a:gd name="T32" fmla="*/ 296 w 375"/>
                  <a:gd name="T33" fmla="*/ 229 h 698"/>
                  <a:gd name="T34" fmla="*/ 296 w 375"/>
                  <a:gd name="T35" fmla="*/ 120 h 698"/>
                  <a:gd name="T36" fmla="*/ 311 w 375"/>
                  <a:gd name="T37" fmla="*/ 273 h 698"/>
                  <a:gd name="T38" fmla="*/ 309 w 375"/>
                  <a:gd name="T39" fmla="*/ 350 h 698"/>
                  <a:gd name="T40" fmla="*/ 339 w 375"/>
                  <a:gd name="T41" fmla="*/ 383 h 698"/>
                  <a:gd name="T42" fmla="*/ 341 w 375"/>
                  <a:gd name="T43" fmla="*/ 383 h 698"/>
                  <a:gd name="T44" fmla="*/ 373 w 375"/>
                  <a:gd name="T45" fmla="*/ 353 h 698"/>
                  <a:gd name="T46" fmla="*/ 375 w 375"/>
                  <a:gd name="T47" fmla="*/ 273 h 698"/>
                  <a:gd name="T48" fmla="*/ 336 w 375"/>
                  <a:gd name="T49" fmla="*/ 50 h 698"/>
                  <a:gd name="T50" fmla="*/ 298 w 375"/>
                  <a:gd name="T51" fmla="*/ 10 h 698"/>
                  <a:gd name="T52" fmla="*/ 272 w 375"/>
                  <a:gd name="T53" fmla="*/ 1 h 698"/>
                  <a:gd name="T54" fmla="*/ 265 w 375"/>
                  <a:gd name="T55" fmla="*/ 0 h 698"/>
                  <a:gd name="T56" fmla="*/ 110 w 375"/>
                  <a:gd name="T57" fmla="*/ 0 h 698"/>
                  <a:gd name="T58" fmla="*/ 103 w 375"/>
                  <a:gd name="T59" fmla="*/ 1 h 698"/>
                  <a:gd name="T60" fmla="*/ 77 w 375"/>
                  <a:gd name="T61" fmla="*/ 10 h 698"/>
                  <a:gd name="T62" fmla="*/ 23 w 375"/>
                  <a:gd name="T63" fmla="*/ 85 h 698"/>
                  <a:gd name="T64" fmla="*/ 0 w 375"/>
                  <a:gd name="T65" fmla="*/ 273 h 698"/>
                  <a:gd name="T66" fmla="*/ 2 w 375"/>
                  <a:gd name="T67" fmla="*/ 353 h 698"/>
                  <a:gd name="T68" fmla="*/ 34 w 375"/>
                  <a:gd name="T69" fmla="*/ 383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5" h="698">
                    <a:moveTo>
                      <a:pt x="34" y="383"/>
                    </a:moveTo>
                    <a:cubicBezTo>
                      <a:pt x="35" y="383"/>
                      <a:pt x="35" y="383"/>
                      <a:pt x="36" y="383"/>
                    </a:cubicBezTo>
                    <a:cubicBezTo>
                      <a:pt x="53" y="382"/>
                      <a:pt x="67" y="367"/>
                      <a:pt x="66" y="350"/>
                    </a:cubicBezTo>
                    <a:cubicBezTo>
                      <a:pt x="64" y="322"/>
                      <a:pt x="64" y="296"/>
                      <a:pt x="64" y="273"/>
                    </a:cubicBezTo>
                    <a:cubicBezTo>
                      <a:pt x="64" y="201"/>
                      <a:pt x="71" y="152"/>
                      <a:pt x="79" y="120"/>
                    </a:cubicBezTo>
                    <a:cubicBezTo>
                      <a:pt x="79" y="229"/>
                      <a:pt x="79" y="229"/>
                      <a:pt x="79" y="229"/>
                    </a:cubicBezTo>
                    <a:cubicBezTo>
                      <a:pt x="79" y="305"/>
                      <a:pt x="79" y="305"/>
                      <a:pt x="79" y="305"/>
                    </a:cubicBezTo>
                    <a:cubicBezTo>
                      <a:pt x="79" y="649"/>
                      <a:pt x="79" y="649"/>
                      <a:pt x="79" y="649"/>
                    </a:cubicBezTo>
                    <a:cubicBezTo>
                      <a:pt x="79" y="676"/>
                      <a:pt x="102" y="698"/>
                      <a:pt x="129" y="698"/>
                    </a:cubicBezTo>
                    <a:cubicBezTo>
                      <a:pt x="156" y="698"/>
                      <a:pt x="178" y="676"/>
                      <a:pt x="178" y="649"/>
                    </a:cubicBezTo>
                    <a:cubicBezTo>
                      <a:pt x="178" y="336"/>
                      <a:pt x="178" y="336"/>
                      <a:pt x="178" y="336"/>
                    </a:cubicBezTo>
                    <a:cubicBezTo>
                      <a:pt x="197" y="336"/>
                      <a:pt x="197" y="336"/>
                      <a:pt x="197" y="336"/>
                    </a:cubicBezTo>
                    <a:cubicBezTo>
                      <a:pt x="197" y="649"/>
                      <a:pt x="197" y="649"/>
                      <a:pt x="197" y="649"/>
                    </a:cubicBezTo>
                    <a:cubicBezTo>
                      <a:pt x="197" y="676"/>
                      <a:pt x="219" y="698"/>
                      <a:pt x="246" y="698"/>
                    </a:cubicBezTo>
                    <a:cubicBezTo>
                      <a:pt x="274" y="698"/>
                      <a:pt x="296" y="676"/>
                      <a:pt x="296" y="649"/>
                    </a:cubicBezTo>
                    <a:cubicBezTo>
                      <a:pt x="296" y="305"/>
                      <a:pt x="296" y="305"/>
                      <a:pt x="296" y="305"/>
                    </a:cubicBezTo>
                    <a:cubicBezTo>
                      <a:pt x="296" y="229"/>
                      <a:pt x="296" y="229"/>
                      <a:pt x="296" y="229"/>
                    </a:cubicBezTo>
                    <a:cubicBezTo>
                      <a:pt x="296" y="120"/>
                      <a:pt x="296" y="120"/>
                      <a:pt x="296" y="120"/>
                    </a:cubicBezTo>
                    <a:cubicBezTo>
                      <a:pt x="304" y="152"/>
                      <a:pt x="311" y="201"/>
                      <a:pt x="311" y="273"/>
                    </a:cubicBezTo>
                    <a:cubicBezTo>
                      <a:pt x="311" y="296"/>
                      <a:pt x="311" y="322"/>
                      <a:pt x="309" y="350"/>
                    </a:cubicBezTo>
                    <a:cubicBezTo>
                      <a:pt x="308" y="367"/>
                      <a:pt x="322" y="382"/>
                      <a:pt x="339" y="383"/>
                    </a:cubicBezTo>
                    <a:cubicBezTo>
                      <a:pt x="340" y="383"/>
                      <a:pt x="341" y="383"/>
                      <a:pt x="341" y="383"/>
                    </a:cubicBezTo>
                    <a:cubicBezTo>
                      <a:pt x="358" y="383"/>
                      <a:pt x="372" y="370"/>
                      <a:pt x="373" y="353"/>
                    </a:cubicBezTo>
                    <a:cubicBezTo>
                      <a:pt x="375" y="324"/>
                      <a:pt x="375" y="297"/>
                      <a:pt x="375" y="273"/>
                    </a:cubicBezTo>
                    <a:cubicBezTo>
                      <a:pt x="375" y="154"/>
                      <a:pt x="359" y="90"/>
                      <a:pt x="336" y="50"/>
                    </a:cubicBezTo>
                    <a:cubicBezTo>
                      <a:pt x="325" y="30"/>
                      <a:pt x="311" y="17"/>
                      <a:pt x="298" y="10"/>
                    </a:cubicBezTo>
                    <a:cubicBezTo>
                      <a:pt x="288" y="4"/>
                      <a:pt x="279" y="2"/>
                      <a:pt x="272" y="1"/>
                    </a:cubicBezTo>
                    <a:cubicBezTo>
                      <a:pt x="270" y="1"/>
                      <a:pt x="267" y="0"/>
                      <a:pt x="2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0"/>
                      <a:pt x="106" y="1"/>
                      <a:pt x="103" y="1"/>
                    </a:cubicBezTo>
                    <a:cubicBezTo>
                      <a:pt x="96" y="2"/>
                      <a:pt x="87" y="4"/>
                      <a:pt x="77" y="10"/>
                    </a:cubicBezTo>
                    <a:cubicBezTo>
                      <a:pt x="57" y="21"/>
                      <a:pt x="37" y="45"/>
                      <a:pt x="23" y="85"/>
                    </a:cubicBezTo>
                    <a:cubicBezTo>
                      <a:pt x="9" y="125"/>
                      <a:pt x="0" y="184"/>
                      <a:pt x="0" y="273"/>
                    </a:cubicBezTo>
                    <a:cubicBezTo>
                      <a:pt x="0" y="297"/>
                      <a:pt x="0" y="324"/>
                      <a:pt x="2" y="353"/>
                    </a:cubicBezTo>
                    <a:cubicBezTo>
                      <a:pt x="3" y="370"/>
                      <a:pt x="17" y="383"/>
                      <a:pt x="34" y="383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52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48">
        <p:fade/>
      </p:transition>
    </mc:Choice>
    <mc:Fallback xmlns="">
      <p:transition xmlns:p14="http://schemas.microsoft.com/office/powerpoint/2010/main" spd="med" advTm="225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4481" y="3933613"/>
            <a:ext cx="139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Forming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yriad Pro Light"/>
              <a:cs typeface="Myriad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7978" y="1834303"/>
            <a:ext cx="1516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Storming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yriad Pro Light"/>
              <a:cs typeface="Myriad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6842" y="1838536"/>
            <a:ext cx="1470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Norming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yriad Pro Light"/>
              <a:cs typeface="Myriad Pr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4427" y="3863764"/>
            <a:ext cx="1792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Performing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yriad Pro Light"/>
              <a:cs typeface="Myriad Pro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6833" y="2746344"/>
            <a:ext cx="1005416" cy="1349790"/>
            <a:chOff x="4124954" y="1963168"/>
            <a:chExt cx="466321" cy="626045"/>
          </a:xfrm>
        </p:grpSpPr>
        <p:sp>
          <p:nvSpPr>
            <p:cNvPr id="10" name="Freeform 113"/>
            <p:cNvSpPr>
              <a:spLocks/>
            </p:cNvSpPr>
            <p:nvPr/>
          </p:nvSpPr>
          <p:spPr bwMode="auto">
            <a:xfrm>
              <a:off x="4183703" y="1963168"/>
              <a:ext cx="134021" cy="135857"/>
            </a:xfrm>
            <a:custGeom>
              <a:avLst/>
              <a:gdLst>
                <a:gd name="T0" fmla="*/ 11 w 197"/>
                <a:gd name="T1" fmla="*/ 78 h 198"/>
                <a:gd name="T2" fmla="*/ 78 w 197"/>
                <a:gd name="T3" fmla="*/ 187 h 198"/>
                <a:gd name="T4" fmla="*/ 186 w 197"/>
                <a:gd name="T5" fmla="*/ 119 h 198"/>
                <a:gd name="T6" fmla="*/ 119 w 197"/>
                <a:gd name="T7" fmla="*/ 11 h 198"/>
                <a:gd name="T8" fmla="*/ 11 w 197"/>
                <a:gd name="T9" fmla="*/ 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8">
                  <a:moveTo>
                    <a:pt x="11" y="78"/>
                  </a:moveTo>
                  <a:cubicBezTo>
                    <a:pt x="0" y="127"/>
                    <a:pt x="30" y="175"/>
                    <a:pt x="78" y="187"/>
                  </a:cubicBezTo>
                  <a:cubicBezTo>
                    <a:pt x="127" y="198"/>
                    <a:pt x="175" y="168"/>
                    <a:pt x="186" y="119"/>
                  </a:cubicBezTo>
                  <a:cubicBezTo>
                    <a:pt x="197" y="71"/>
                    <a:pt x="167" y="23"/>
                    <a:pt x="119" y="11"/>
                  </a:cubicBezTo>
                  <a:cubicBezTo>
                    <a:pt x="71" y="0"/>
                    <a:pt x="22" y="30"/>
                    <a:pt x="11" y="78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4"/>
            <p:cNvSpPr>
              <a:spLocks/>
            </p:cNvSpPr>
            <p:nvPr/>
          </p:nvSpPr>
          <p:spPr bwMode="auto">
            <a:xfrm>
              <a:off x="4124954" y="2088009"/>
              <a:ext cx="126678" cy="501204"/>
            </a:xfrm>
            <a:custGeom>
              <a:avLst/>
              <a:gdLst>
                <a:gd name="T0" fmla="*/ 125 w 184"/>
                <a:gd name="T1" fmla="*/ 178 h 732"/>
                <a:gd name="T2" fmla="*/ 89 w 184"/>
                <a:gd name="T3" fmla="*/ 81 h 732"/>
                <a:gd name="T4" fmla="*/ 89 w 184"/>
                <a:gd name="T5" fmla="*/ 81 h 732"/>
                <a:gd name="T6" fmla="*/ 118 w 184"/>
                <a:gd name="T7" fmla="*/ 46 h 732"/>
                <a:gd name="T8" fmla="*/ 153 w 184"/>
                <a:gd name="T9" fmla="*/ 74 h 732"/>
                <a:gd name="T10" fmla="*/ 153 w 184"/>
                <a:gd name="T11" fmla="*/ 74 h 732"/>
                <a:gd name="T12" fmla="*/ 153 w 184"/>
                <a:gd name="T13" fmla="*/ 76 h 732"/>
                <a:gd name="T14" fmla="*/ 155 w 184"/>
                <a:gd name="T15" fmla="*/ 86 h 732"/>
                <a:gd name="T16" fmla="*/ 165 w 184"/>
                <a:gd name="T17" fmla="*/ 118 h 732"/>
                <a:gd name="T18" fmla="*/ 171 w 184"/>
                <a:gd name="T19" fmla="*/ 129 h 732"/>
                <a:gd name="T20" fmla="*/ 173 w 184"/>
                <a:gd name="T21" fmla="*/ 115 h 732"/>
                <a:gd name="T22" fmla="*/ 134 w 184"/>
                <a:gd name="T23" fmla="*/ 9 h 732"/>
                <a:gd name="T24" fmla="*/ 31 w 184"/>
                <a:gd name="T25" fmla="*/ 83 h 732"/>
                <a:gd name="T26" fmla="*/ 11 w 184"/>
                <a:gd name="T27" fmla="*/ 325 h 732"/>
                <a:gd name="T28" fmla="*/ 51 w 184"/>
                <a:gd name="T29" fmla="*/ 392 h 732"/>
                <a:gd name="T30" fmla="*/ 51 w 184"/>
                <a:gd name="T31" fmla="*/ 683 h 732"/>
                <a:gd name="T32" fmla="*/ 101 w 184"/>
                <a:gd name="T33" fmla="*/ 732 h 732"/>
                <a:gd name="T34" fmla="*/ 150 w 184"/>
                <a:gd name="T35" fmla="*/ 683 h 732"/>
                <a:gd name="T36" fmla="*/ 150 w 184"/>
                <a:gd name="T37" fmla="*/ 386 h 732"/>
                <a:gd name="T38" fmla="*/ 155 w 184"/>
                <a:gd name="T39" fmla="*/ 338 h 732"/>
                <a:gd name="T40" fmla="*/ 157 w 184"/>
                <a:gd name="T41" fmla="*/ 217 h 732"/>
                <a:gd name="T42" fmla="*/ 125 w 184"/>
                <a:gd name="T43" fmla="*/ 17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732">
                  <a:moveTo>
                    <a:pt x="125" y="178"/>
                  </a:moveTo>
                  <a:cubicBezTo>
                    <a:pt x="94" y="129"/>
                    <a:pt x="90" y="83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7" y="63"/>
                    <a:pt x="100" y="47"/>
                    <a:pt x="118" y="46"/>
                  </a:cubicBezTo>
                  <a:cubicBezTo>
                    <a:pt x="135" y="44"/>
                    <a:pt x="151" y="56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3" y="75"/>
                    <a:pt x="153" y="75"/>
                    <a:pt x="153" y="76"/>
                  </a:cubicBezTo>
                  <a:cubicBezTo>
                    <a:pt x="154" y="79"/>
                    <a:pt x="154" y="82"/>
                    <a:pt x="155" y="86"/>
                  </a:cubicBezTo>
                  <a:cubicBezTo>
                    <a:pt x="157" y="94"/>
                    <a:pt x="160" y="105"/>
                    <a:pt x="165" y="118"/>
                  </a:cubicBezTo>
                  <a:cubicBezTo>
                    <a:pt x="167" y="121"/>
                    <a:pt x="169" y="125"/>
                    <a:pt x="171" y="129"/>
                  </a:cubicBezTo>
                  <a:cubicBezTo>
                    <a:pt x="172" y="124"/>
                    <a:pt x="172" y="119"/>
                    <a:pt x="173" y="115"/>
                  </a:cubicBezTo>
                  <a:cubicBezTo>
                    <a:pt x="184" y="71"/>
                    <a:pt x="168" y="19"/>
                    <a:pt x="134" y="9"/>
                  </a:cubicBezTo>
                  <a:cubicBezTo>
                    <a:pt x="100" y="0"/>
                    <a:pt x="50" y="19"/>
                    <a:pt x="31" y="83"/>
                  </a:cubicBezTo>
                  <a:cubicBezTo>
                    <a:pt x="5" y="171"/>
                    <a:pt x="0" y="228"/>
                    <a:pt x="11" y="325"/>
                  </a:cubicBezTo>
                  <a:cubicBezTo>
                    <a:pt x="18" y="362"/>
                    <a:pt x="33" y="381"/>
                    <a:pt x="51" y="392"/>
                  </a:cubicBezTo>
                  <a:cubicBezTo>
                    <a:pt x="51" y="683"/>
                    <a:pt x="51" y="683"/>
                    <a:pt x="51" y="683"/>
                  </a:cubicBezTo>
                  <a:cubicBezTo>
                    <a:pt x="51" y="710"/>
                    <a:pt x="74" y="732"/>
                    <a:pt x="101" y="732"/>
                  </a:cubicBezTo>
                  <a:cubicBezTo>
                    <a:pt x="128" y="732"/>
                    <a:pt x="150" y="710"/>
                    <a:pt x="150" y="683"/>
                  </a:cubicBezTo>
                  <a:cubicBezTo>
                    <a:pt x="150" y="386"/>
                    <a:pt x="150" y="386"/>
                    <a:pt x="150" y="386"/>
                  </a:cubicBezTo>
                  <a:cubicBezTo>
                    <a:pt x="155" y="377"/>
                    <a:pt x="156" y="362"/>
                    <a:pt x="155" y="338"/>
                  </a:cubicBezTo>
                  <a:cubicBezTo>
                    <a:pt x="149" y="299"/>
                    <a:pt x="152" y="257"/>
                    <a:pt x="157" y="217"/>
                  </a:cubicBezTo>
                  <a:cubicBezTo>
                    <a:pt x="144" y="204"/>
                    <a:pt x="133" y="191"/>
                    <a:pt x="125" y="178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5"/>
            <p:cNvSpPr>
              <a:spLocks/>
            </p:cNvSpPr>
            <p:nvPr/>
          </p:nvSpPr>
          <p:spPr bwMode="auto">
            <a:xfrm>
              <a:off x="4191047" y="2124728"/>
              <a:ext cx="183591" cy="146873"/>
            </a:xfrm>
            <a:custGeom>
              <a:avLst/>
              <a:gdLst>
                <a:gd name="T0" fmla="*/ 262 w 268"/>
                <a:gd name="T1" fmla="*/ 205 h 215"/>
                <a:gd name="T2" fmla="*/ 268 w 268"/>
                <a:gd name="T3" fmla="*/ 188 h 215"/>
                <a:gd name="T4" fmla="*/ 264 w 268"/>
                <a:gd name="T5" fmla="*/ 177 h 215"/>
                <a:gd name="T6" fmla="*/ 257 w 268"/>
                <a:gd name="T7" fmla="*/ 170 h 215"/>
                <a:gd name="T8" fmla="*/ 244 w 268"/>
                <a:gd name="T9" fmla="*/ 166 h 215"/>
                <a:gd name="T10" fmla="*/ 242 w 268"/>
                <a:gd name="T11" fmla="*/ 166 h 215"/>
                <a:gd name="T12" fmla="*/ 219 w 268"/>
                <a:gd name="T13" fmla="*/ 167 h 215"/>
                <a:gd name="T14" fmla="*/ 126 w 268"/>
                <a:gd name="T15" fmla="*/ 144 h 215"/>
                <a:gd name="T16" fmla="*/ 72 w 268"/>
                <a:gd name="T17" fmla="*/ 89 h 215"/>
                <a:gd name="T18" fmla="*/ 62 w 268"/>
                <a:gd name="T19" fmla="*/ 68 h 215"/>
                <a:gd name="T20" fmla="*/ 51 w 268"/>
                <a:gd name="T21" fmla="*/ 34 h 215"/>
                <a:gd name="T22" fmla="*/ 49 w 268"/>
                <a:gd name="T23" fmla="*/ 25 h 215"/>
                <a:gd name="T24" fmla="*/ 49 w 268"/>
                <a:gd name="T25" fmla="*/ 22 h 215"/>
                <a:gd name="T26" fmla="*/ 49 w 268"/>
                <a:gd name="T27" fmla="*/ 22 h 215"/>
                <a:gd name="T28" fmla="*/ 49 w 268"/>
                <a:gd name="T29" fmla="*/ 22 h 215"/>
                <a:gd name="T30" fmla="*/ 25 w 268"/>
                <a:gd name="T31" fmla="*/ 0 h 215"/>
                <a:gd name="T32" fmla="*/ 23 w 268"/>
                <a:gd name="T33" fmla="*/ 0 h 215"/>
                <a:gd name="T34" fmla="*/ 1 w 268"/>
                <a:gd name="T35" fmla="*/ 27 h 215"/>
                <a:gd name="T36" fmla="*/ 1 w 268"/>
                <a:gd name="T37" fmla="*/ 26 h 215"/>
                <a:gd name="T38" fmla="*/ 1 w 268"/>
                <a:gd name="T39" fmla="*/ 27 h 215"/>
                <a:gd name="T40" fmla="*/ 35 w 268"/>
                <a:gd name="T41" fmla="*/ 120 h 215"/>
                <a:gd name="T42" fmla="*/ 62 w 268"/>
                <a:gd name="T43" fmla="*/ 154 h 215"/>
                <a:gd name="T44" fmla="*/ 102 w 268"/>
                <a:gd name="T45" fmla="*/ 185 h 215"/>
                <a:gd name="T46" fmla="*/ 219 w 268"/>
                <a:gd name="T47" fmla="*/ 215 h 215"/>
                <a:gd name="T48" fmla="*/ 219 w 268"/>
                <a:gd name="T49" fmla="*/ 215 h 215"/>
                <a:gd name="T50" fmla="*/ 236 w 268"/>
                <a:gd name="T51" fmla="*/ 214 h 215"/>
                <a:gd name="T52" fmla="*/ 245 w 268"/>
                <a:gd name="T53" fmla="*/ 214 h 215"/>
                <a:gd name="T54" fmla="*/ 246 w 268"/>
                <a:gd name="T55" fmla="*/ 214 h 215"/>
                <a:gd name="T56" fmla="*/ 262 w 268"/>
                <a:gd name="T5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8" h="215">
                  <a:moveTo>
                    <a:pt x="262" y="205"/>
                  </a:moveTo>
                  <a:cubicBezTo>
                    <a:pt x="266" y="200"/>
                    <a:pt x="268" y="194"/>
                    <a:pt x="268" y="188"/>
                  </a:cubicBezTo>
                  <a:cubicBezTo>
                    <a:pt x="267" y="184"/>
                    <a:pt x="266" y="180"/>
                    <a:pt x="264" y="177"/>
                  </a:cubicBezTo>
                  <a:cubicBezTo>
                    <a:pt x="262" y="174"/>
                    <a:pt x="260" y="172"/>
                    <a:pt x="257" y="170"/>
                  </a:cubicBezTo>
                  <a:cubicBezTo>
                    <a:pt x="253" y="167"/>
                    <a:pt x="249" y="166"/>
                    <a:pt x="244" y="166"/>
                  </a:cubicBezTo>
                  <a:cubicBezTo>
                    <a:pt x="243" y="166"/>
                    <a:pt x="242" y="166"/>
                    <a:pt x="242" y="166"/>
                  </a:cubicBezTo>
                  <a:cubicBezTo>
                    <a:pt x="234" y="166"/>
                    <a:pt x="227" y="167"/>
                    <a:pt x="219" y="167"/>
                  </a:cubicBezTo>
                  <a:cubicBezTo>
                    <a:pt x="183" y="167"/>
                    <a:pt x="152" y="159"/>
                    <a:pt x="126" y="144"/>
                  </a:cubicBezTo>
                  <a:cubicBezTo>
                    <a:pt x="104" y="131"/>
                    <a:pt x="86" y="112"/>
                    <a:pt x="72" y="89"/>
                  </a:cubicBezTo>
                  <a:cubicBezTo>
                    <a:pt x="69" y="82"/>
                    <a:pt x="65" y="75"/>
                    <a:pt x="62" y="68"/>
                  </a:cubicBezTo>
                  <a:cubicBezTo>
                    <a:pt x="56" y="54"/>
                    <a:pt x="53" y="42"/>
                    <a:pt x="51" y="34"/>
                  </a:cubicBezTo>
                  <a:cubicBezTo>
                    <a:pt x="50" y="31"/>
                    <a:pt x="50" y="28"/>
                    <a:pt x="49" y="25"/>
                  </a:cubicBezTo>
                  <a:cubicBezTo>
                    <a:pt x="49" y="24"/>
                    <a:pt x="49" y="23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0"/>
                    <a:pt x="37" y="0"/>
                    <a:pt x="25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9" y="2"/>
                    <a:pt x="0" y="14"/>
                    <a:pt x="1" y="27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42"/>
                    <a:pt x="10" y="80"/>
                    <a:pt x="35" y="120"/>
                  </a:cubicBezTo>
                  <a:cubicBezTo>
                    <a:pt x="43" y="133"/>
                    <a:pt x="52" y="144"/>
                    <a:pt x="62" y="154"/>
                  </a:cubicBezTo>
                  <a:cubicBezTo>
                    <a:pt x="74" y="166"/>
                    <a:pt x="87" y="177"/>
                    <a:pt x="102" y="185"/>
                  </a:cubicBezTo>
                  <a:cubicBezTo>
                    <a:pt x="135" y="205"/>
                    <a:pt x="174" y="215"/>
                    <a:pt x="219" y="215"/>
                  </a:cubicBezTo>
                  <a:cubicBezTo>
                    <a:pt x="219" y="215"/>
                    <a:pt x="219" y="215"/>
                    <a:pt x="219" y="215"/>
                  </a:cubicBezTo>
                  <a:cubicBezTo>
                    <a:pt x="225" y="215"/>
                    <a:pt x="231" y="214"/>
                    <a:pt x="236" y="214"/>
                  </a:cubicBezTo>
                  <a:cubicBezTo>
                    <a:pt x="239" y="214"/>
                    <a:pt x="242" y="214"/>
                    <a:pt x="245" y="214"/>
                  </a:cubicBezTo>
                  <a:cubicBezTo>
                    <a:pt x="245" y="214"/>
                    <a:pt x="245" y="214"/>
                    <a:pt x="246" y="214"/>
                  </a:cubicBezTo>
                  <a:cubicBezTo>
                    <a:pt x="252" y="213"/>
                    <a:pt x="258" y="210"/>
                    <a:pt x="262" y="205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6"/>
            <p:cNvSpPr>
              <a:spLocks/>
            </p:cNvSpPr>
            <p:nvPr/>
          </p:nvSpPr>
          <p:spPr bwMode="auto">
            <a:xfrm>
              <a:off x="4398505" y="1963168"/>
              <a:ext cx="135857" cy="135857"/>
            </a:xfrm>
            <a:custGeom>
              <a:avLst/>
              <a:gdLst>
                <a:gd name="T0" fmla="*/ 119 w 198"/>
                <a:gd name="T1" fmla="*/ 187 h 198"/>
                <a:gd name="T2" fmla="*/ 186 w 198"/>
                <a:gd name="T3" fmla="*/ 78 h 198"/>
                <a:gd name="T4" fmla="*/ 78 w 198"/>
                <a:gd name="T5" fmla="*/ 11 h 198"/>
                <a:gd name="T6" fmla="*/ 11 w 198"/>
                <a:gd name="T7" fmla="*/ 119 h 198"/>
                <a:gd name="T8" fmla="*/ 119 w 198"/>
                <a:gd name="T9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119" y="187"/>
                  </a:moveTo>
                  <a:cubicBezTo>
                    <a:pt x="167" y="175"/>
                    <a:pt x="198" y="127"/>
                    <a:pt x="186" y="78"/>
                  </a:cubicBezTo>
                  <a:cubicBezTo>
                    <a:pt x="175" y="30"/>
                    <a:pt x="127" y="0"/>
                    <a:pt x="78" y="11"/>
                  </a:cubicBezTo>
                  <a:cubicBezTo>
                    <a:pt x="30" y="23"/>
                    <a:pt x="0" y="71"/>
                    <a:pt x="11" y="119"/>
                  </a:cubicBezTo>
                  <a:cubicBezTo>
                    <a:pt x="22" y="168"/>
                    <a:pt x="71" y="198"/>
                    <a:pt x="119" y="187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7"/>
            <p:cNvSpPr>
              <a:spLocks/>
            </p:cNvSpPr>
            <p:nvPr/>
          </p:nvSpPr>
          <p:spPr bwMode="auto">
            <a:xfrm>
              <a:off x="4363622" y="2088009"/>
              <a:ext cx="227653" cy="297418"/>
            </a:xfrm>
            <a:custGeom>
              <a:avLst/>
              <a:gdLst>
                <a:gd name="T0" fmla="*/ 199 w 333"/>
                <a:gd name="T1" fmla="*/ 9 h 433"/>
                <a:gd name="T2" fmla="*/ 160 w 333"/>
                <a:gd name="T3" fmla="*/ 115 h 433"/>
                <a:gd name="T4" fmla="*/ 163 w 333"/>
                <a:gd name="T5" fmla="*/ 132 h 433"/>
                <a:gd name="T6" fmla="*/ 165 w 333"/>
                <a:gd name="T7" fmla="*/ 146 h 433"/>
                <a:gd name="T8" fmla="*/ 124 w 333"/>
                <a:gd name="T9" fmla="*/ 194 h 433"/>
                <a:gd name="T10" fmla="*/ 35 w 333"/>
                <a:gd name="T11" fmla="*/ 228 h 433"/>
                <a:gd name="T12" fmla="*/ 21 w 333"/>
                <a:gd name="T13" fmla="*/ 229 h 433"/>
                <a:gd name="T14" fmla="*/ 24 w 333"/>
                <a:gd name="T15" fmla="*/ 240 h 433"/>
                <a:gd name="T16" fmla="*/ 0 w 333"/>
                <a:gd name="T17" fmla="*/ 274 h 433"/>
                <a:gd name="T18" fmla="*/ 14 w 333"/>
                <a:gd name="T19" fmla="*/ 278 h 433"/>
                <a:gd name="T20" fmla="*/ 40 w 333"/>
                <a:gd name="T21" fmla="*/ 276 h 433"/>
                <a:gd name="T22" fmla="*/ 41 w 333"/>
                <a:gd name="T23" fmla="*/ 276 h 433"/>
                <a:gd name="T24" fmla="*/ 153 w 333"/>
                <a:gd name="T25" fmla="*/ 233 h 433"/>
                <a:gd name="T26" fmla="*/ 176 w 333"/>
                <a:gd name="T27" fmla="*/ 213 h 433"/>
                <a:gd name="T28" fmla="*/ 177 w 333"/>
                <a:gd name="T29" fmla="*/ 223 h 433"/>
                <a:gd name="T30" fmla="*/ 178 w 333"/>
                <a:gd name="T31" fmla="*/ 338 h 433"/>
                <a:gd name="T32" fmla="*/ 183 w 333"/>
                <a:gd name="T33" fmla="*/ 386 h 433"/>
                <a:gd name="T34" fmla="*/ 183 w 333"/>
                <a:gd name="T35" fmla="*/ 397 h 433"/>
                <a:gd name="T36" fmla="*/ 187 w 333"/>
                <a:gd name="T37" fmla="*/ 393 h 433"/>
                <a:gd name="T38" fmla="*/ 197 w 333"/>
                <a:gd name="T39" fmla="*/ 386 h 433"/>
                <a:gd name="T40" fmla="*/ 200 w 333"/>
                <a:gd name="T41" fmla="*/ 374 h 433"/>
                <a:gd name="T42" fmla="*/ 232 w 333"/>
                <a:gd name="T43" fmla="*/ 261 h 433"/>
                <a:gd name="T44" fmla="*/ 233 w 333"/>
                <a:gd name="T45" fmla="*/ 236 h 433"/>
                <a:gd name="T46" fmla="*/ 222 w 333"/>
                <a:gd name="T47" fmla="*/ 157 h 433"/>
                <a:gd name="T48" fmla="*/ 218 w 333"/>
                <a:gd name="T49" fmla="*/ 145 h 433"/>
                <a:gd name="T50" fmla="*/ 214 w 333"/>
                <a:gd name="T51" fmla="*/ 132 h 433"/>
                <a:gd name="T52" fmla="*/ 201 w 333"/>
                <a:gd name="T53" fmla="*/ 104 h 433"/>
                <a:gd name="T54" fmla="*/ 197 w 333"/>
                <a:gd name="T55" fmla="*/ 97 h 433"/>
                <a:gd name="T56" fmla="*/ 196 w 333"/>
                <a:gd name="T57" fmla="*/ 95 h 433"/>
                <a:gd name="T58" fmla="*/ 196 w 333"/>
                <a:gd name="T59" fmla="*/ 95 h 433"/>
                <a:gd name="T60" fmla="*/ 205 w 333"/>
                <a:gd name="T61" fmla="*/ 51 h 433"/>
                <a:gd name="T62" fmla="*/ 227 w 333"/>
                <a:gd name="T63" fmla="*/ 46 h 433"/>
                <a:gd name="T64" fmla="*/ 240 w 333"/>
                <a:gd name="T65" fmla="*/ 50 h 433"/>
                <a:gd name="T66" fmla="*/ 249 w 333"/>
                <a:gd name="T67" fmla="*/ 59 h 433"/>
                <a:gd name="T68" fmla="*/ 297 w 333"/>
                <a:gd name="T69" fmla="*/ 236 h 433"/>
                <a:gd name="T70" fmla="*/ 282 w 333"/>
                <a:gd name="T71" fmla="*/ 340 h 433"/>
                <a:gd name="T72" fmla="*/ 260 w 333"/>
                <a:gd name="T73" fmla="*/ 397 h 433"/>
                <a:gd name="T74" fmla="*/ 263 w 333"/>
                <a:gd name="T75" fmla="*/ 400 h 433"/>
                <a:gd name="T76" fmla="*/ 275 w 333"/>
                <a:gd name="T77" fmla="*/ 433 h 433"/>
                <a:gd name="T78" fmla="*/ 282 w 333"/>
                <a:gd name="T79" fmla="*/ 433 h 433"/>
                <a:gd name="T80" fmla="*/ 282 w 333"/>
                <a:gd name="T81" fmla="*/ 392 h 433"/>
                <a:gd name="T82" fmla="*/ 322 w 333"/>
                <a:gd name="T83" fmla="*/ 325 h 433"/>
                <a:gd name="T84" fmla="*/ 302 w 333"/>
                <a:gd name="T85" fmla="*/ 83 h 433"/>
                <a:gd name="T86" fmla="*/ 199 w 333"/>
                <a:gd name="T87" fmla="*/ 9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3" h="433">
                  <a:moveTo>
                    <a:pt x="199" y="9"/>
                  </a:moveTo>
                  <a:cubicBezTo>
                    <a:pt x="165" y="19"/>
                    <a:pt x="149" y="71"/>
                    <a:pt x="160" y="115"/>
                  </a:cubicBezTo>
                  <a:cubicBezTo>
                    <a:pt x="161" y="120"/>
                    <a:pt x="162" y="126"/>
                    <a:pt x="163" y="132"/>
                  </a:cubicBezTo>
                  <a:cubicBezTo>
                    <a:pt x="164" y="137"/>
                    <a:pt x="165" y="141"/>
                    <a:pt x="165" y="146"/>
                  </a:cubicBezTo>
                  <a:cubicBezTo>
                    <a:pt x="155" y="165"/>
                    <a:pt x="141" y="182"/>
                    <a:pt x="124" y="194"/>
                  </a:cubicBezTo>
                  <a:cubicBezTo>
                    <a:pt x="100" y="213"/>
                    <a:pt x="71" y="224"/>
                    <a:pt x="35" y="228"/>
                  </a:cubicBezTo>
                  <a:cubicBezTo>
                    <a:pt x="30" y="229"/>
                    <a:pt x="25" y="229"/>
                    <a:pt x="21" y="229"/>
                  </a:cubicBezTo>
                  <a:cubicBezTo>
                    <a:pt x="22" y="233"/>
                    <a:pt x="23" y="236"/>
                    <a:pt x="24" y="240"/>
                  </a:cubicBezTo>
                  <a:cubicBezTo>
                    <a:pt x="25" y="256"/>
                    <a:pt x="15" y="270"/>
                    <a:pt x="0" y="274"/>
                  </a:cubicBezTo>
                  <a:cubicBezTo>
                    <a:pt x="4" y="276"/>
                    <a:pt x="9" y="278"/>
                    <a:pt x="14" y="278"/>
                  </a:cubicBezTo>
                  <a:cubicBezTo>
                    <a:pt x="23" y="277"/>
                    <a:pt x="32" y="277"/>
                    <a:pt x="40" y="276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85" y="270"/>
                    <a:pt x="123" y="256"/>
                    <a:pt x="153" y="233"/>
                  </a:cubicBezTo>
                  <a:cubicBezTo>
                    <a:pt x="161" y="227"/>
                    <a:pt x="169" y="220"/>
                    <a:pt x="176" y="213"/>
                  </a:cubicBezTo>
                  <a:cubicBezTo>
                    <a:pt x="176" y="216"/>
                    <a:pt x="177" y="219"/>
                    <a:pt x="177" y="223"/>
                  </a:cubicBezTo>
                  <a:cubicBezTo>
                    <a:pt x="181" y="261"/>
                    <a:pt x="183" y="301"/>
                    <a:pt x="178" y="338"/>
                  </a:cubicBezTo>
                  <a:cubicBezTo>
                    <a:pt x="177" y="362"/>
                    <a:pt x="178" y="377"/>
                    <a:pt x="183" y="386"/>
                  </a:cubicBezTo>
                  <a:cubicBezTo>
                    <a:pt x="183" y="397"/>
                    <a:pt x="183" y="397"/>
                    <a:pt x="183" y="397"/>
                  </a:cubicBezTo>
                  <a:cubicBezTo>
                    <a:pt x="184" y="395"/>
                    <a:pt x="185" y="394"/>
                    <a:pt x="187" y="393"/>
                  </a:cubicBezTo>
                  <a:cubicBezTo>
                    <a:pt x="190" y="390"/>
                    <a:pt x="194" y="388"/>
                    <a:pt x="197" y="386"/>
                  </a:cubicBezTo>
                  <a:cubicBezTo>
                    <a:pt x="198" y="382"/>
                    <a:pt x="199" y="378"/>
                    <a:pt x="200" y="374"/>
                  </a:cubicBezTo>
                  <a:cubicBezTo>
                    <a:pt x="220" y="332"/>
                    <a:pt x="229" y="295"/>
                    <a:pt x="232" y="261"/>
                  </a:cubicBezTo>
                  <a:cubicBezTo>
                    <a:pt x="233" y="252"/>
                    <a:pt x="233" y="244"/>
                    <a:pt x="233" y="236"/>
                  </a:cubicBezTo>
                  <a:cubicBezTo>
                    <a:pt x="233" y="205"/>
                    <a:pt x="228" y="179"/>
                    <a:pt x="222" y="157"/>
                  </a:cubicBezTo>
                  <a:cubicBezTo>
                    <a:pt x="221" y="153"/>
                    <a:pt x="220" y="149"/>
                    <a:pt x="218" y="145"/>
                  </a:cubicBezTo>
                  <a:cubicBezTo>
                    <a:pt x="217" y="140"/>
                    <a:pt x="215" y="136"/>
                    <a:pt x="214" y="132"/>
                  </a:cubicBezTo>
                  <a:cubicBezTo>
                    <a:pt x="209" y="120"/>
                    <a:pt x="205" y="110"/>
                    <a:pt x="201" y="104"/>
                  </a:cubicBezTo>
                  <a:cubicBezTo>
                    <a:pt x="199" y="101"/>
                    <a:pt x="198" y="98"/>
                    <a:pt x="197" y="97"/>
                  </a:cubicBezTo>
                  <a:cubicBezTo>
                    <a:pt x="197" y="96"/>
                    <a:pt x="196" y="96"/>
                    <a:pt x="196" y="95"/>
                  </a:cubicBezTo>
                  <a:cubicBezTo>
                    <a:pt x="196" y="95"/>
                    <a:pt x="196" y="95"/>
                    <a:pt x="196" y="95"/>
                  </a:cubicBezTo>
                  <a:cubicBezTo>
                    <a:pt x="186" y="81"/>
                    <a:pt x="190" y="61"/>
                    <a:pt x="205" y="51"/>
                  </a:cubicBezTo>
                  <a:cubicBezTo>
                    <a:pt x="211" y="46"/>
                    <a:pt x="219" y="45"/>
                    <a:pt x="227" y="46"/>
                  </a:cubicBezTo>
                  <a:cubicBezTo>
                    <a:pt x="231" y="46"/>
                    <a:pt x="236" y="48"/>
                    <a:pt x="240" y="50"/>
                  </a:cubicBezTo>
                  <a:cubicBezTo>
                    <a:pt x="244" y="53"/>
                    <a:pt x="247" y="56"/>
                    <a:pt x="249" y="59"/>
                  </a:cubicBezTo>
                  <a:cubicBezTo>
                    <a:pt x="251" y="62"/>
                    <a:pt x="297" y="130"/>
                    <a:pt x="297" y="236"/>
                  </a:cubicBezTo>
                  <a:cubicBezTo>
                    <a:pt x="297" y="268"/>
                    <a:pt x="293" y="303"/>
                    <a:pt x="282" y="340"/>
                  </a:cubicBezTo>
                  <a:cubicBezTo>
                    <a:pt x="276" y="359"/>
                    <a:pt x="269" y="378"/>
                    <a:pt x="260" y="397"/>
                  </a:cubicBezTo>
                  <a:cubicBezTo>
                    <a:pt x="261" y="398"/>
                    <a:pt x="262" y="399"/>
                    <a:pt x="263" y="400"/>
                  </a:cubicBezTo>
                  <a:cubicBezTo>
                    <a:pt x="270" y="409"/>
                    <a:pt x="275" y="420"/>
                    <a:pt x="275" y="433"/>
                  </a:cubicBezTo>
                  <a:cubicBezTo>
                    <a:pt x="282" y="433"/>
                    <a:pt x="282" y="433"/>
                    <a:pt x="282" y="433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300" y="381"/>
                    <a:pt x="315" y="362"/>
                    <a:pt x="322" y="325"/>
                  </a:cubicBezTo>
                  <a:cubicBezTo>
                    <a:pt x="333" y="228"/>
                    <a:pt x="328" y="171"/>
                    <a:pt x="302" y="83"/>
                  </a:cubicBezTo>
                  <a:cubicBezTo>
                    <a:pt x="283" y="19"/>
                    <a:pt x="233" y="0"/>
                    <a:pt x="199" y="9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8"/>
            <p:cNvSpPr>
              <a:spLocks/>
            </p:cNvSpPr>
            <p:nvPr/>
          </p:nvSpPr>
          <p:spPr bwMode="auto">
            <a:xfrm>
              <a:off x="4488464" y="2490074"/>
              <a:ext cx="67929" cy="99139"/>
            </a:xfrm>
            <a:custGeom>
              <a:avLst/>
              <a:gdLst>
                <a:gd name="T0" fmla="*/ 0 w 99"/>
                <a:gd name="T1" fmla="*/ 98 h 147"/>
                <a:gd name="T2" fmla="*/ 49 w 99"/>
                <a:gd name="T3" fmla="*/ 147 h 147"/>
                <a:gd name="T4" fmla="*/ 99 w 99"/>
                <a:gd name="T5" fmla="*/ 98 h 147"/>
                <a:gd name="T6" fmla="*/ 99 w 99"/>
                <a:gd name="T7" fmla="*/ 0 h 147"/>
                <a:gd name="T8" fmla="*/ 0 w 99"/>
                <a:gd name="T9" fmla="*/ 0 h 147"/>
                <a:gd name="T10" fmla="*/ 0 w 99"/>
                <a:gd name="T11" fmla="*/ 9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47">
                  <a:moveTo>
                    <a:pt x="0" y="98"/>
                  </a:moveTo>
                  <a:cubicBezTo>
                    <a:pt x="0" y="125"/>
                    <a:pt x="22" y="147"/>
                    <a:pt x="49" y="147"/>
                  </a:cubicBezTo>
                  <a:cubicBezTo>
                    <a:pt x="76" y="147"/>
                    <a:pt x="99" y="125"/>
                    <a:pt x="99" y="98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8"/>
                  </a:ln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9"/>
            <p:cNvSpPr>
              <a:spLocks/>
            </p:cNvSpPr>
            <p:nvPr/>
          </p:nvSpPr>
          <p:spPr bwMode="auto">
            <a:xfrm>
              <a:off x="4493972" y="2368904"/>
              <a:ext cx="42226" cy="16523"/>
            </a:xfrm>
            <a:custGeom>
              <a:avLst/>
              <a:gdLst>
                <a:gd name="T0" fmla="*/ 0 w 60"/>
                <a:gd name="T1" fmla="*/ 24 h 24"/>
                <a:gd name="T2" fmla="*/ 60 w 60"/>
                <a:gd name="T3" fmla="*/ 24 h 24"/>
                <a:gd name="T4" fmla="*/ 54 w 60"/>
                <a:gd name="T5" fmla="*/ 6 h 24"/>
                <a:gd name="T6" fmla="*/ 38 w 60"/>
                <a:gd name="T7" fmla="*/ 10 h 24"/>
                <a:gd name="T8" fmla="*/ 25 w 60"/>
                <a:gd name="T9" fmla="*/ 7 h 24"/>
                <a:gd name="T10" fmla="*/ 15 w 60"/>
                <a:gd name="T11" fmla="*/ 0 h 24"/>
                <a:gd name="T12" fmla="*/ 0 w 60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17"/>
                    <a:pt x="58" y="11"/>
                    <a:pt x="54" y="6"/>
                  </a:cubicBezTo>
                  <a:cubicBezTo>
                    <a:pt x="49" y="9"/>
                    <a:pt x="44" y="10"/>
                    <a:pt x="38" y="10"/>
                  </a:cubicBezTo>
                  <a:cubicBezTo>
                    <a:pt x="34" y="10"/>
                    <a:pt x="29" y="9"/>
                    <a:pt x="25" y="7"/>
                  </a:cubicBezTo>
                  <a:cubicBezTo>
                    <a:pt x="21" y="5"/>
                    <a:pt x="17" y="3"/>
                    <a:pt x="15" y="0"/>
                  </a:cubicBezTo>
                  <a:cubicBezTo>
                    <a:pt x="6" y="5"/>
                    <a:pt x="1" y="14"/>
                    <a:pt x="0" y="2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0"/>
            <p:cNvSpPr>
              <a:spLocks/>
            </p:cNvSpPr>
            <p:nvPr/>
          </p:nvSpPr>
          <p:spPr bwMode="auto">
            <a:xfrm>
              <a:off x="4444402" y="2357888"/>
              <a:ext cx="141365" cy="126678"/>
            </a:xfrm>
            <a:custGeom>
              <a:avLst/>
              <a:gdLst>
                <a:gd name="T0" fmla="*/ 192 w 208"/>
                <a:gd name="T1" fmla="*/ 46 h 186"/>
                <a:gd name="T2" fmla="*/ 165 w 208"/>
                <a:gd name="T3" fmla="*/ 46 h 186"/>
                <a:gd name="T4" fmla="*/ 152 w 208"/>
                <a:gd name="T5" fmla="*/ 46 h 186"/>
                <a:gd name="T6" fmla="*/ 152 w 208"/>
                <a:gd name="T7" fmla="*/ 41 h 186"/>
                <a:gd name="T8" fmla="*/ 140 w 208"/>
                <a:gd name="T9" fmla="*/ 10 h 186"/>
                <a:gd name="T10" fmla="*/ 137 w 208"/>
                <a:gd name="T11" fmla="*/ 15 h 186"/>
                <a:gd name="T12" fmla="*/ 133 w 208"/>
                <a:gd name="T13" fmla="*/ 19 h 186"/>
                <a:gd name="T14" fmla="*/ 140 w 208"/>
                <a:gd name="T15" fmla="*/ 41 h 186"/>
                <a:gd name="T16" fmla="*/ 140 w 208"/>
                <a:gd name="T17" fmla="*/ 46 h 186"/>
                <a:gd name="T18" fmla="*/ 69 w 208"/>
                <a:gd name="T19" fmla="*/ 46 h 186"/>
                <a:gd name="T20" fmla="*/ 68 w 208"/>
                <a:gd name="T21" fmla="*/ 41 h 186"/>
                <a:gd name="T22" fmla="*/ 85 w 208"/>
                <a:gd name="T23" fmla="*/ 11 h 186"/>
                <a:gd name="T24" fmla="*/ 84 w 208"/>
                <a:gd name="T25" fmla="*/ 8 h 186"/>
                <a:gd name="T26" fmla="*/ 82 w 208"/>
                <a:gd name="T27" fmla="*/ 6 h 186"/>
                <a:gd name="T28" fmla="*/ 81 w 208"/>
                <a:gd name="T29" fmla="*/ 0 h 186"/>
                <a:gd name="T30" fmla="*/ 74 w 208"/>
                <a:gd name="T31" fmla="*/ 4 h 186"/>
                <a:gd name="T32" fmla="*/ 66 w 208"/>
                <a:gd name="T33" fmla="*/ 13 h 186"/>
                <a:gd name="T34" fmla="*/ 56 w 208"/>
                <a:gd name="T35" fmla="*/ 41 h 186"/>
                <a:gd name="T36" fmla="*/ 57 w 208"/>
                <a:gd name="T37" fmla="*/ 46 h 186"/>
                <a:gd name="T38" fmla="*/ 16 w 208"/>
                <a:gd name="T39" fmla="*/ 46 h 186"/>
                <a:gd name="T40" fmla="*/ 0 w 208"/>
                <a:gd name="T41" fmla="*/ 62 h 186"/>
                <a:gd name="T42" fmla="*/ 0 w 208"/>
                <a:gd name="T43" fmla="*/ 170 h 186"/>
                <a:gd name="T44" fmla="*/ 16 w 208"/>
                <a:gd name="T45" fmla="*/ 186 h 186"/>
                <a:gd name="T46" fmla="*/ 66 w 208"/>
                <a:gd name="T47" fmla="*/ 186 h 186"/>
                <a:gd name="T48" fmla="*/ 165 w 208"/>
                <a:gd name="T49" fmla="*/ 186 h 186"/>
                <a:gd name="T50" fmla="*/ 192 w 208"/>
                <a:gd name="T51" fmla="*/ 186 h 186"/>
                <a:gd name="T52" fmla="*/ 208 w 208"/>
                <a:gd name="T53" fmla="*/ 170 h 186"/>
                <a:gd name="T54" fmla="*/ 208 w 208"/>
                <a:gd name="T55" fmla="*/ 62 h 186"/>
                <a:gd name="T56" fmla="*/ 192 w 208"/>
                <a:gd name="T57" fmla="*/ 4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186">
                  <a:moveTo>
                    <a:pt x="192" y="46"/>
                  </a:moveTo>
                  <a:cubicBezTo>
                    <a:pt x="165" y="46"/>
                    <a:pt x="165" y="46"/>
                    <a:pt x="165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5"/>
                    <a:pt x="152" y="43"/>
                    <a:pt x="152" y="41"/>
                  </a:cubicBezTo>
                  <a:cubicBezTo>
                    <a:pt x="152" y="29"/>
                    <a:pt x="148" y="18"/>
                    <a:pt x="140" y="10"/>
                  </a:cubicBezTo>
                  <a:cubicBezTo>
                    <a:pt x="139" y="12"/>
                    <a:pt x="138" y="13"/>
                    <a:pt x="137" y="15"/>
                  </a:cubicBezTo>
                  <a:cubicBezTo>
                    <a:pt x="136" y="16"/>
                    <a:pt x="134" y="18"/>
                    <a:pt x="133" y="19"/>
                  </a:cubicBezTo>
                  <a:cubicBezTo>
                    <a:pt x="137" y="25"/>
                    <a:pt x="140" y="33"/>
                    <a:pt x="140" y="41"/>
                  </a:cubicBezTo>
                  <a:cubicBezTo>
                    <a:pt x="140" y="43"/>
                    <a:pt x="140" y="45"/>
                    <a:pt x="140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69" y="45"/>
                    <a:pt x="68" y="43"/>
                    <a:pt x="68" y="41"/>
                  </a:cubicBezTo>
                  <a:cubicBezTo>
                    <a:pt x="68" y="29"/>
                    <a:pt x="75" y="17"/>
                    <a:pt x="85" y="11"/>
                  </a:cubicBezTo>
                  <a:cubicBezTo>
                    <a:pt x="84" y="10"/>
                    <a:pt x="84" y="9"/>
                    <a:pt x="84" y="8"/>
                  </a:cubicBezTo>
                  <a:cubicBezTo>
                    <a:pt x="83" y="7"/>
                    <a:pt x="83" y="7"/>
                    <a:pt x="82" y="6"/>
                  </a:cubicBezTo>
                  <a:cubicBezTo>
                    <a:pt x="82" y="4"/>
                    <a:pt x="81" y="2"/>
                    <a:pt x="81" y="0"/>
                  </a:cubicBezTo>
                  <a:cubicBezTo>
                    <a:pt x="78" y="1"/>
                    <a:pt x="76" y="2"/>
                    <a:pt x="74" y="4"/>
                  </a:cubicBezTo>
                  <a:cubicBezTo>
                    <a:pt x="71" y="7"/>
                    <a:pt x="68" y="10"/>
                    <a:pt x="66" y="13"/>
                  </a:cubicBezTo>
                  <a:cubicBezTo>
                    <a:pt x="60" y="21"/>
                    <a:pt x="56" y="31"/>
                    <a:pt x="56" y="41"/>
                  </a:cubicBezTo>
                  <a:cubicBezTo>
                    <a:pt x="56" y="43"/>
                    <a:pt x="56" y="45"/>
                    <a:pt x="57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8" y="46"/>
                    <a:pt x="0" y="53"/>
                    <a:pt x="0" y="6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9"/>
                    <a:pt x="8" y="186"/>
                    <a:pt x="16" y="186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92" y="186"/>
                    <a:pt x="192" y="186"/>
                    <a:pt x="192" y="186"/>
                  </a:cubicBezTo>
                  <a:cubicBezTo>
                    <a:pt x="201" y="186"/>
                    <a:pt x="208" y="179"/>
                    <a:pt x="208" y="170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8" y="53"/>
                    <a:pt x="201" y="46"/>
                    <a:pt x="192" y="46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1"/>
            <p:cNvSpPr>
              <a:spLocks/>
            </p:cNvSpPr>
            <p:nvPr/>
          </p:nvSpPr>
          <p:spPr bwMode="auto">
            <a:xfrm>
              <a:off x="4499480" y="2124728"/>
              <a:ext cx="62421" cy="246012"/>
            </a:xfrm>
            <a:custGeom>
              <a:avLst/>
              <a:gdLst>
                <a:gd name="T0" fmla="*/ 10 w 91"/>
                <a:gd name="T1" fmla="*/ 324 h 358"/>
                <a:gd name="T2" fmla="*/ 8 w 91"/>
                <a:gd name="T3" fmla="*/ 330 h 358"/>
                <a:gd name="T4" fmla="*/ 7 w 91"/>
                <a:gd name="T5" fmla="*/ 336 h 358"/>
                <a:gd name="T6" fmla="*/ 9 w 91"/>
                <a:gd name="T7" fmla="*/ 342 h 358"/>
                <a:gd name="T8" fmla="*/ 11 w 91"/>
                <a:gd name="T9" fmla="*/ 348 h 358"/>
                <a:gd name="T10" fmla="*/ 13 w 91"/>
                <a:gd name="T11" fmla="*/ 350 h 358"/>
                <a:gd name="T12" fmla="*/ 16 w 91"/>
                <a:gd name="T13" fmla="*/ 352 h 358"/>
                <a:gd name="T14" fmla="*/ 21 w 91"/>
                <a:gd name="T15" fmla="*/ 356 h 358"/>
                <a:gd name="T16" fmla="*/ 31 w 91"/>
                <a:gd name="T17" fmla="*/ 358 h 358"/>
                <a:gd name="T18" fmla="*/ 40 w 91"/>
                <a:gd name="T19" fmla="*/ 357 h 358"/>
                <a:gd name="T20" fmla="*/ 46 w 91"/>
                <a:gd name="T21" fmla="*/ 353 h 358"/>
                <a:gd name="T22" fmla="*/ 50 w 91"/>
                <a:gd name="T23" fmla="*/ 349 h 358"/>
                <a:gd name="T24" fmla="*/ 50 w 91"/>
                <a:gd name="T25" fmla="*/ 349 h 358"/>
                <a:gd name="T26" fmla="*/ 53 w 91"/>
                <a:gd name="T27" fmla="*/ 345 h 358"/>
                <a:gd name="T28" fmla="*/ 53 w 91"/>
                <a:gd name="T29" fmla="*/ 344 h 358"/>
                <a:gd name="T30" fmla="*/ 56 w 91"/>
                <a:gd name="T31" fmla="*/ 338 h 358"/>
                <a:gd name="T32" fmla="*/ 84 w 91"/>
                <a:gd name="T33" fmla="*/ 255 h 358"/>
                <a:gd name="T34" fmla="*/ 91 w 91"/>
                <a:gd name="T35" fmla="*/ 183 h 358"/>
                <a:gd name="T36" fmla="*/ 45 w 91"/>
                <a:gd name="T37" fmla="*/ 11 h 358"/>
                <a:gd name="T38" fmla="*/ 45 w 91"/>
                <a:gd name="T39" fmla="*/ 11 h 358"/>
                <a:gd name="T40" fmla="*/ 44 w 91"/>
                <a:gd name="T41" fmla="*/ 11 h 358"/>
                <a:gd name="T42" fmla="*/ 36 w 91"/>
                <a:gd name="T43" fmla="*/ 3 h 358"/>
                <a:gd name="T44" fmla="*/ 25 w 91"/>
                <a:gd name="T45" fmla="*/ 0 h 358"/>
                <a:gd name="T46" fmla="*/ 11 w 91"/>
                <a:gd name="T47" fmla="*/ 4 h 358"/>
                <a:gd name="T48" fmla="*/ 1 w 91"/>
                <a:gd name="T49" fmla="*/ 20 h 358"/>
                <a:gd name="T50" fmla="*/ 5 w 91"/>
                <a:gd name="T51" fmla="*/ 38 h 358"/>
                <a:gd name="T52" fmla="*/ 5 w 91"/>
                <a:gd name="T53" fmla="*/ 38 h 358"/>
                <a:gd name="T54" fmla="*/ 5 w 91"/>
                <a:gd name="T55" fmla="*/ 38 h 358"/>
                <a:gd name="T56" fmla="*/ 6 w 91"/>
                <a:gd name="T57" fmla="*/ 40 h 358"/>
                <a:gd name="T58" fmla="*/ 10 w 91"/>
                <a:gd name="T59" fmla="*/ 47 h 358"/>
                <a:gd name="T60" fmla="*/ 23 w 91"/>
                <a:gd name="T61" fmla="*/ 76 h 358"/>
                <a:gd name="T62" fmla="*/ 25 w 91"/>
                <a:gd name="T63" fmla="*/ 80 h 358"/>
                <a:gd name="T64" fmla="*/ 29 w 91"/>
                <a:gd name="T65" fmla="*/ 92 h 358"/>
                <a:gd name="T66" fmla="*/ 43 w 91"/>
                <a:gd name="T67" fmla="*/ 183 h 358"/>
                <a:gd name="T68" fmla="*/ 42 w 91"/>
                <a:gd name="T69" fmla="*/ 208 h 358"/>
                <a:gd name="T70" fmla="*/ 10 w 91"/>
                <a:gd name="T71" fmla="*/ 32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58">
                  <a:moveTo>
                    <a:pt x="10" y="324"/>
                  </a:moveTo>
                  <a:cubicBezTo>
                    <a:pt x="9" y="326"/>
                    <a:pt x="8" y="328"/>
                    <a:pt x="8" y="330"/>
                  </a:cubicBezTo>
                  <a:cubicBezTo>
                    <a:pt x="7" y="332"/>
                    <a:pt x="7" y="334"/>
                    <a:pt x="7" y="336"/>
                  </a:cubicBezTo>
                  <a:cubicBezTo>
                    <a:pt x="8" y="338"/>
                    <a:pt x="8" y="340"/>
                    <a:pt x="9" y="342"/>
                  </a:cubicBezTo>
                  <a:cubicBezTo>
                    <a:pt x="9" y="344"/>
                    <a:pt x="10" y="346"/>
                    <a:pt x="11" y="348"/>
                  </a:cubicBezTo>
                  <a:cubicBezTo>
                    <a:pt x="12" y="348"/>
                    <a:pt x="12" y="349"/>
                    <a:pt x="13" y="350"/>
                  </a:cubicBezTo>
                  <a:cubicBezTo>
                    <a:pt x="14" y="351"/>
                    <a:pt x="15" y="352"/>
                    <a:pt x="16" y="352"/>
                  </a:cubicBezTo>
                  <a:cubicBezTo>
                    <a:pt x="17" y="354"/>
                    <a:pt x="19" y="355"/>
                    <a:pt x="21" y="356"/>
                  </a:cubicBezTo>
                  <a:cubicBezTo>
                    <a:pt x="24" y="358"/>
                    <a:pt x="28" y="358"/>
                    <a:pt x="31" y="358"/>
                  </a:cubicBezTo>
                  <a:cubicBezTo>
                    <a:pt x="34" y="358"/>
                    <a:pt x="37" y="358"/>
                    <a:pt x="40" y="357"/>
                  </a:cubicBezTo>
                  <a:cubicBezTo>
                    <a:pt x="42" y="356"/>
                    <a:pt x="44" y="355"/>
                    <a:pt x="46" y="353"/>
                  </a:cubicBezTo>
                  <a:cubicBezTo>
                    <a:pt x="47" y="352"/>
                    <a:pt x="49" y="351"/>
                    <a:pt x="50" y="349"/>
                  </a:cubicBezTo>
                  <a:cubicBezTo>
                    <a:pt x="50" y="349"/>
                    <a:pt x="50" y="349"/>
                    <a:pt x="50" y="349"/>
                  </a:cubicBezTo>
                  <a:cubicBezTo>
                    <a:pt x="51" y="348"/>
                    <a:pt x="52" y="346"/>
                    <a:pt x="53" y="345"/>
                  </a:cubicBezTo>
                  <a:cubicBezTo>
                    <a:pt x="53" y="344"/>
                    <a:pt x="53" y="344"/>
                    <a:pt x="53" y="344"/>
                  </a:cubicBezTo>
                  <a:cubicBezTo>
                    <a:pt x="54" y="342"/>
                    <a:pt x="55" y="340"/>
                    <a:pt x="56" y="338"/>
                  </a:cubicBezTo>
                  <a:cubicBezTo>
                    <a:pt x="68" y="311"/>
                    <a:pt x="78" y="283"/>
                    <a:pt x="84" y="255"/>
                  </a:cubicBezTo>
                  <a:cubicBezTo>
                    <a:pt x="89" y="231"/>
                    <a:pt x="91" y="207"/>
                    <a:pt x="91" y="183"/>
                  </a:cubicBezTo>
                  <a:cubicBezTo>
                    <a:pt x="91" y="88"/>
                    <a:pt x="53" y="24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2" y="7"/>
                    <a:pt x="39" y="5"/>
                    <a:pt x="36" y="3"/>
                  </a:cubicBezTo>
                  <a:cubicBezTo>
                    <a:pt x="32" y="1"/>
                    <a:pt x="29" y="0"/>
                    <a:pt x="25" y="0"/>
                  </a:cubicBezTo>
                  <a:cubicBezTo>
                    <a:pt x="20" y="0"/>
                    <a:pt x="15" y="2"/>
                    <a:pt x="11" y="4"/>
                  </a:cubicBezTo>
                  <a:cubicBezTo>
                    <a:pt x="6" y="8"/>
                    <a:pt x="2" y="14"/>
                    <a:pt x="1" y="20"/>
                  </a:cubicBezTo>
                  <a:cubicBezTo>
                    <a:pt x="0" y="26"/>
                    <a:pt x="1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1"/>
                    <a:pt x="8" y="44"/>
                    <a:pt x="10" y="47"/>
                  </a:cubicBezTo>
                  <a:cubicBezTo>
                    <a:pt x="13" y="53"/>
                    <a:pt x="18" y="63"/>
                    <a:pt x="23" y="76"/>
                  </a:cubicBezTo>
                  <a:cubicBezTo>
                    <a:pt x="24" y="77"/>
                    <a:pt x="24" y="79"/>
                    <a:pt x="25" y="80"/>
                  </a:cubicBezTo>
                  <a:cubicBezTo>
                    <a:pt x="26" y="84"/>
                    <a:pt x="28" y="88"/>
                    <a:pt x="29" y="92"/>
                  </a:cubicBezTo>
                  <a:cubicBezTo>
                    <a:pt x="36" y="115"/>
                    <a:pt x="43" y="146"/>
                    <a:pt x="43" y="183"/>
                  </a:cubicBezTo>
                  <a:cubicBezTo>
                    <a:pt x="43" y="191"/>
                    <a:pt x="43" y="200"/>
                    <a:pt x="42" y="208"/>
                  </a:cubicBezTo>
                  <a:cubicBezTo>
                    <a:pt x="39" y="247"/>
                    <a:pt x="28" y="286"/>
                    <a:pt x="10" y="32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666824" y="423333"/>
            <a:ext cx="1554324" cy="1481925"/>
            <a:chOff x="3883906" y="137584"/>
            <a:chExt cx="1554324" cy="1481925"/>
          </a:xfrm>
        </p:grpSpPr>
        <p:grpSp>
          <p:nvGrpSpPr>
            <p:cNvPr id="19" name="Group 18"/>
            <p:cNvGrpSpPr/>
            <p:nvPr/>
          </p:nvGrpSpPr>
          <p:grpSpPr>
            <a:xfrm>
              <a:off x="4455867" y="206280"/>
              <a:ext cx="982363" cy="1408164"/>
              <a:chOff x="4631665" y="1818131"/>
              <a:chExt cx="537922" cy="771082"/>
            </a:xfrm>
          </p:grpSpPr>
          <p:sp>
            <p:nvSpPr>
              <p:cNvPr id="20" name="Freeform 122"/>
              <p:cNvSpPr>
                <a:spLocks/>
              </p:cNvSpPr>
              <p:nvPr/>
            </p:nvSpPr>
            <p:spPr bwMode="auto">
              <a:xfrm>
                <a:off x="4774866" y="1965003"/>
                <a:ext cx="135857" cy="134021"/>
              </a:xfrm>
              <a:custGeom>
                <a:avLst/>
                <a:gdLst>
                  <a:gd name="T0" fmla="*/ 11 w 197"/>
                  <a:gd name="T1" fmla="*/ 78 h 197"/>
                  <a:gd name="T2" fmla="*/ 78 w 197"/>
                  <a:gd name="T3" fmla="*/ 186 h 197"/>
                  <a:gd name="T4" fmla="*/ 186 w 197"/>
                  <a:gd name="T5" fmla="*/ 119 h 197"/>
                  <a:gd name="T6" fmla="*/ 119 w 197"/>
                  <a:gd name="T7" fmla="*/ 11 h 197"/>
                  <a:gd name="T8" fmla="*/ 11 w 197"/>
                  <a:gd name="T9" fmla="*/ 7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97">
                    <a:moveTo>
                      <a:pt x="11" y="78"/>
                    </a:moveTo>
                    <a:cubicBezTo>
                      <a:pt x="0" y="126"/>
                      <a:pt x="30" y="175"/>
                      <a:pt x="78" y="186"/>
                    </a:cubicBezTo>
                    <a:cubicBezTo>
                      <a:pt x="126" y="197"/>
                      <a:pt x="175" y="167"/>
                      <a:pt x="186" y="119"/>
                    </a:cubicBezTo>
                    <a:cubicBezTo>
                      <a:pt x="197" y="70"/>
                      <a:pt x="167" y="22"/>
                      <a:pt x="119" y="11"/>
                    </a:cubicBezTo>
                    <a:cubicBezTo>
                      <a:pt x="70" y="0"/>
                      <a:pt x="22" y="30"/>
                      <a:pt x="11" y="78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23"/>
              <p:cNvSpPr>
                <a:spLocks noEditPoints="1"/>
              </p:cNvSpPr>
              <p:nvPr/>
            </p:nvSpPr>
            <p:spPr bwMode="auto">
              <a:xfrm>
                <a:off x="4631665" y="1818131"/>
                <a:ext cx="537922" cy="771082"/>
              </a:xfrm>
              <a:custGeom>
                <a:avLst/>
                <a:gdLst>
                  <a:gd name="T0" fmla="*/ 621 w 783"/>
                  <a:gd name="T1" fmla="*/ 219 h 1127"/>
                  <a:gd name="T2" fmla="*/ 648 w 783"/>
                  <a:gd name="T3" fmla="*/ 204 h 1127"/>
                  <a:gd name="T4" fmla="*/ 651 w 783"/>
                  <a:gd name="T5" fmla="*/ 201 h 1127"/>
                  <a:gd name="T6" fmla="*/ 680 w 783"/>
                  <a:gd name="T7" fmla="*/ 229 h 1127"/>
                  <a:gd name="T8" fmla="*/ 702 w 783"/>
                  <a:gd name="T9" fmla="*/ 228 h 1127"/>
                  <a:gd name="T10" fmla="*/ 777 w 783"/>
                  <a:gd name="T11" fmla="*/ 150 h 1127"/>
                  <a:gd name="T12" fmla="*/ 776 w 783"/>
                  <a:gd name="T13" fmla="*/ 127 h 1127"/>
                  <a:gd name="T14" fmla="*/ 649 w 783"/>
                  <a:gd name="T15" fmla="*/ 6 h 1127"/>
                  <a:gd name="T16" fmla="*/ 626 w 783"/>
                  <a:gd name="T17" fmla="*/ 6 h 1127"/>
                  <a:gd name="T18" fmla="*/ 552 w 783"/>
                  <a:gd name="T19" fmla="*/ 85 h 1127"/>
                  <a:gd name="T20" fmla="*/ 552 w 783"/>
                  <a:gd name="T21" fmla="*/ 107 h 1127"/>
                  <a:gd name="T22" fmla="*/ 581 w 783"/>
                  <a:gd name="T23" fmla="*/ 135 h 1127"/>
                  <a:gd name="T24" fmla="*/ 578 w 783"/>
                  <a:gd name="T25" fmla="*/ 138 h 1127"/>
                  <a:gd name="T26" fmla="*/ 567 w 783"/>
                  <a:gd name="T27" fmla="*/ 186 h 1127"/>
                  <a:gd name="T28" fmla="*/ 561 w 783"/>
                  <a:gd name="T29" fmla="*/ 196 h 1127"/>
                  <a:gd name="T30" fmla="*/ 432 w 783"/>
                  <a:gd name="T31" fmla="*/ 405 h 1127"/>
                  <a:gd name="T32" fmla="*/ 399 w 783"/>
                  <a:gd name="T33" fmla="*/ 428 h 1127"/>
                  <a:gd name="T34" fmla="*/ 393 w 783"/>
                  <a:gd name="T35" fmla="*/ 429 h 1127"/>
                  <a:gd name="T36" fmla="*/ 391 w 783"/>
                  <a:gd name="T37" fmla="*/ 429 h 1127"/>
                  <a:gd name="T38" fmla="*/ 236 w 783"/>
                  <a:gd name="T39" fmla="*/ 429 h 1127"/>
                  <a:gd name="T40" fmla="*/ 234 w 783"/>
                  <a:gd name="T41" fmla="*/ 429 h 1127"/>
                  <a:gd name="T42" fmla="*/ 183 w 783"/>
                  <a:gd name="T43" fmla="*/ 394 h 1127"/>
                  <a:gd name="T44" fmla="*/ 66 w 783"/>
                  <a:gd name="T45" fmla="*/ 196 h 1127"/>
                  <a:gd name="T46" fmla="*/ 24 w 783"/>
                  <a:gd name="T47" fmla="*/ 179 h 1127"/>
                  <a:gd name="T48" fmla="*/ 7 w 783"/>
                  <a:gd name="T49" fmla="*/ 221 h 1127"/>
                  <a:gd name="T50" fmla="*/ 152 w 783"/>
                  <a:gd name="T51" fmla="*/ 453 h 1127"/>
                  <a:gd name="T52" fmla="*/ 205 w 783"/>
                  <a:gd name="T53" fmla="*/ 487 h 1127"/>
                  <a:gd name="T54" fmla="*/ 205 w 783"/>
                  <a:gd name="T55" fmla="*/ 658 h 1127"/>
                  <a:gd name="T56" fmla="*/ 205 w 783"/>
                  <a:gd name="T57" fmla="*/ 734 h 1127"/>
                  <a:gd name="T58" fmla="*/ 205 w 783"/>
                  <a:gd name="T59" fmla="*/ 1078 h 1127"/>
                  <a:gd name="T60" fmla="*/ 255 w 783"/>
                  <a:gd name="T61" fmla="*/ 1127 h 1127"/>
                  <a:gd name="T62" fmla="*/ 304 w 783"/>
                  <a:gd name="T63" fmla="*/ 1078 h 1127"/>
                  <a:gd name="T64" fmla="*/ 304 w 783"/>
                  <a:gd name="T65" fmla="*/ 765 h 1127"/>
                  <a:gd name="T66" fmla="*/ 323 w 783"/>
                  <a:gd name="T67" fmla="*/ 765 h 1127"/>
                  <a:gd name="T68" fmla="*/ 323 w 783"/>
                  <a:gd name="T69" fmla="*/ 1078 h 1127"/>
                  <a:gd name="T70" fmla="*/ 372 w 783"/>
                  <a:gd name="T71" fmla="*/ 1127 h 1127"/>
                  <a:gd name="T72" fmla="*/ 422 w 783"/>
                  <a:gd name="T73" fmla="*/ 1078 h 1127"/>
                  <a:gd name="T74" fmla="*/ 422 w 783"/>
                  <a:gd name="T75" fmla="*/ 734 h 1127"/>
                  <a:gd name="T76" fmla="*/ 422 w 783"/>
                  <a:gd name="T77" fmla="*/ 658 h 1127"/>
                  <a:gd name="T78" fmla="*/ 422 w 783"/>
                  <a:gd name="T79" fmla="*/ 487 h 1127"/>
                  <a:gd name="T80" fmla="*/ 475 w 783"/>
                  <a:gd name="T81" fmla="*/ 453 h 1127"/>
                  <a:gd name="T82" fmla="*/ 620 w 783"/>
                  <a:gd name="T83" fmla="*/ 221 h 1127"/>
                  <a:gd name="T84" fmla="*/ 621 w 783"/>
                  <a:gd name="T85" fmla="*/ 219 h 1127"/>
                  <a:gd name="T86" fmla="*/ 587 w 783"/>
                  <a:gd name="T87" fmla="*/ 146 h 1127"/>
                  <a:gd name="T88" fmla="*/ 590 w 783"/>
                  <a:gd name="T89" fmla="*/ 143 h 1127"/>
                  <a:gd name="T90" fmla="*/ 642 w 783"/>
                  <a:gd name="T91" fmla="*/ 193 h 1127"/>
                  <a:gd name="T92" fmla="*/ 639 w 783"/>
                  <a:gd name="T93" fmla="*/ 196 h 1127"/>
                  <a:gd name="T94" fmla="*/ 622 w 783"/>
                  <a:gd name="T95" fmla="*/ 206 h 1127"/>
                  <a:gd name="T96" fmla="*/ 603 w 783"/>
                  <a:gd name="T97" fmla="*/ 179 h 1127"/>
                  <a:gd name="T98" fmla="*/ 578 w 783"/>
                  <a:gd name="T99" fmla="*/ 179 h 1127"/>
                  <a:gd name="T100" fmla="*/ 587 w 783"/>
                  <a:gd name="T101" fmla="*/ 146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3" h="1127">
                    <a:moveTo>
                      <a:pt x="621" y="219"/>
                    </a:moveTo>
                    <a:cubicBezTo>
                      <a:pt x="631" y="217"/>
                      <a:pt x="640" y="212"/>
                      <a:pt x="648" y="204"/>
                    </a:cubicBezTo>
                    <a:cubicBezTo>
                      <a:pt x="649" y="203"/>
                      <a:pt x="650" y="202"/>
                      <a:pt x="651" y="201"/>
                    </a:cubicBezTo>
                    <a:cubicBezTo>
                      <a:pt x="680" y="229"/>
                      <a:pt x="680" y="229"/>
                      <a:pt x="680" y="229"/>
                    </a:cubicBezTo>
                    <a:cubicBezTo>
                      <a:pt x="686" y="235"/>
                      <a:pt x="696" y="234"/>
                      <a:pt x="702" y="228"/>
                    </a:cubicBezTo>
                    <a:cubicBezTo>
                      <a:pt x="777" y="150"/>
                      <a:pt x="777" y="150"/>
                      <a:pt x="777" y="150"/>
                    </a:cubicBezTo>
                    <a:cubicBezTo>
                      <a:pt x="783" y="143"/>
                      <a:pt x="783" y="133"/>
                      <a:pt x="776" y="127"/>
                    </a:cubicBezTo>
                    <a:cubicBezTo>
                      <a:pt x="649" y="6"/>
                      <a:pt x="649" y="6"/>
                      <a:pt x="649" y="6"/>
                    </a:cubicBezTo>
                    <a:cubicBezTo>
                      <a:pt x="642" y="0"/>
                      <a:pt x="632" y="0"/>
                      <a:pt x="626" y="6"/>
                    </a:cubicBezTo>
                    <a:cubicBezTo>
                      <a:pt x="552" y="85"/>
                      <a:pt x="552" y="85"/>
                      <a:pt x="552" y="85"/>
                    </a:cubicBezTo>
                    <a:cubicBezTo>
                      <a:pt x="546" y="91"/>
                      <a:pt x="546" y="101"/>
                      <a:pt x="552" y="107"/>
                    </a:cubicBezTo>
                    <a:cubicBezTo>
                      <a:pt x="581" y="135"/>
                      <a:pt x="581" y="135"/>
                      <a:pt x="581" y="135"/>
                    </a:cubicBezTo>
                    <a:cubicBezTo>
                      <a:pt x="580" y="136"/>
                      <a:pt x="579" y="137"/>
                      <a:pt x="578" y="138"/>
                    </a:cubicBezTo>
                    <a:cubicBezTo>
                      <a:pt x="565" y="152"/>
                      <a:pt x="562" y="170"/>
                      <a:pt x="567" y="186"/>
                    </a:cubicBezTo>
                    <a:cubicBezTo>
                      <a:pt x="565" y="189"/>
                      <a:pt x="562" y="192"/>
                      <a:pt x="561" y="196"/>
                    </a:cubicBezTo>
                    <a:cubicBezTo>
                      <a:pt x="509" y="318"/>
                      <a:pt x="463" y="378"/>
                      <a:pt x="432" y="405"/>
                    </a:cubicBezTo>
                    <a:cubicBezTo>
                      <a:pt x="417" y="419"/>
                      <a:pt x="405" y="425"/>
                      <a:pt x="399" y="428"/>
                    </a:cubicBezTo>
                    <a:cubicBezTo>
                      <a:pt x="396" y="429"/>
                      <a:pt x="395" y="429"/>
                      <a:pt x="393" y="429"/>
                    </a:cubicBezTo>
                    <a:cubicBezTo>
                      <a:pt x="393" y="429"/>
                      <a:pt x="392" y="429"/>
                      <a:pt x="391" y="429"/>
                    </a:cubicBezTo>
                    <a:cubicBezTo>
                      <a:pt x="236" y="429"/>
                      <a:pt x="236" y="429"/>
                      <a:pt x="236" y="429"/>
                    </a:cubicBezTo>
                    <a:cubicBezTo>
                      <a:pt x="235" y="429"/>
                      <a:pt x="235" y="429"/>
                      <a:pt x="234" y="429"/>
                    </a:cubicBezTo>
                    <a:cubicBezTo>
                      <a:pt x="228" y="428"/>
                      <a:pt x="211" y="422"/>
                      <a:pt x="183" y="394"/>
                    </a:cubicBezTo>
                    <a:cubicBezTo>
                      <a:pt x="153" y="362"/>
                      <a:pt x="112" y="304"/>
                      <a:pt x="66" y="196"/>
                    </a:cubicBezTo>
                    <a:cubicBezTo>
                      <a:pt x="59" y="180"/>
                      <a:pt x="41" y="172"/>
                      <a:pt x="24" y="179"/>
                    </a:cubicBezTo>
                    <a:cubicBezTo>
                      <a:pt x="8" y="186"/>
                      <a:pt x="0" y="205"/>
                      <a:pt x="7" y="221"/>
                    </a:cubicBezTo>
                    <a:cubicBezTo>
                      <a:pt x="61" y="349"/>
                      <a:pt x="112" y="416"/>
                      <a:pt x="152" y="453"/>
                    </a:cubicBezTo>
                    <a:cubicBezTo>
                      <a:pt x="173" y="471"/>
                      <a:pt x="191" y="482"/>
                      <a:pt x="205" y="487"/>
                    </a:cubicBezTo>
                    <a:cubicBezTo>
                      <a:pt x="205" y="658"/>
                      <a:pt x="205" y="658"/>
                      <a:pt x="205" y="658"/>
                    </a:cubicBezTo>
                    <a:cubicBezTo>
                      <a:pt x="205" y="734"/>
                      <a:pt x="205" y="734"/>
                      <a:pt x="205" y="734"/>
                    </a:cubicBezTo>
                    <a:cubicBezTo>
                      <a:pt x="205" y="1078"/>
                      <a:pt x="205" y="1078"/>
                      <a:pt x="205" y="1078"/>
                    </a:cubicBezTo>
                    <a:cubicBezTo>
                      <a:pt x="205" y="1105"/>
                      <a:pt x="227" y="1127"/>
                      <a:pt x="255" y="1127"/>
                    </a:cubicBezTo>
                    <a:cubicBezTo>
                      <a:pt x="282" y="1127"/>
                      <a:pt x="304" y="1105"/>
                      <a:pt x="304" y="1078"/>
                    </a:cubicBezTo>
                    <a:cubicBezTo>
                      <a:pt x="304" y="765"/>
                      <a:pt x="304" y="765"/>
                      <a:pt x="304" y="765"/>
                    </a:cubicBezTo>
                    <a:cubicBezTo>
                      <a:pt x="323" y="765"/>
                      <a:pt x="323" y="765"/>
                      <a:pt x="323" y="765"/>
                    </a:cubicBezTo>
                    <a:cubicBezTo>
                      <a:pt x="323" y="1078"/>
                      <a:pt x="323" y="1078"/>
                      <a:pt x="323" y="1078"/>
                    </a:cubicBezTo>
                    <a:cubicBezTo>
                      <a:pt x="323" y="1105"/>
                      <a:pt x="345" y="1127"/>
                      <a:pt x="372" y="1127"/>
                    </a:cubicBezTo>
                    <a:cubicBezTo>
                      <a:pt x="400" y="1127"/>
                      <a:pt x="422" y="1105"/>
                      <a:pt x="422" y="1078"/>
                    </a:cubicBezTo>
                    <a:cubicBezTo>
                      <a:pt x="422" y="734"/>
                      <a:pt x="422" y="734"/>
                      <a:pt x="422" y="734"/>
                    </a:cubicBezTo>
                    <a:cubicBezTo>
                      <a:pt x="422" y="658"/>
                      <a:pt x="422" y="658"/>
                      <a:pt x="422" y="658"/>
                    </a:cubicBezTo>
                    <a:cubicBezTo>
                      <a:pt x="422" y="487"/>
                      <a:pt x="422" y="487"/>
                      <a:pt x="422" y="487"/>
                    </a:cubicBezTo>
                    <a:cubicBezTo>
                      <a:pt x="436" y="482"/>
                      <a:pt x="454" y="471"/>
                      <a:pt x="475" y="453"/>
                    </a:cubicBezTo>
                    <a:cubicBezTo>
                      <a:pt x="515" y="416"/>
                      <a:pt x="566" y="349"/>
                      <a:pt x="620" y="221"/>
                    </a:cubicBezTo>
                    <a:cubicBezTo>
                      <a:pt x="620" y="220"/>
                      <a:pt x="620" y="219"/>
                      <a:pt x="621" y="219"/>
                    </a:cubicBezTo>
                    <a:close/>
                    <a:moveTo>
                      <a:pt x="587" y="146"/>
                    </a:moveTo>
                    <a:cubicBezTo>
                      <a:pt x="588" y="145"/>
                      <a:pt x="589" y="144"/>
                      <a:pt x="590" y="143"/>
                    </a:cubicBezTo>
                    <a:cubicBezTo>
                      <a:pt x="642" y="193"/>
                      <a:pt x="642" y="193"/>
                      <a:pt x="642" y="193"/>
                    </a:cubicBezTo>
                    <a:cubicBezTo>
                      <a:pt x="641" y="194"/>
                      <a:pt x="640" y="195"/>
                      <a:pt x="639" y="196"/>
                    </a:cubicBezTo>
                    <a:cubicBezTo>
                      <a:pt x="634" y="201"/>
                      <a:pt x="628" y="204"/>
                      <a:pt x="622" y="206"/>
                    </a:cubicBezTo>
                    <a:cubicBezTo>
                      <a:pt x="621" y="194"/>
                      <a:pt x="614" y="184"/>
                      <a:pt x="603" y="179"/>
                    </a:cubicBezTo>
                    <a:cubicBezTo>
                      <a:pt x="594" y="175"/>
                      <a:pt x="585" y="176"/>
                      <a:pt x="578" y="179"/>
                    </a:cubicBezTo>
                    <a:cubicBezTo>
                      <a:pt x="575" y="168"/>
                      <a:pt x="578" y="156"/>
                      <a:pt x="587" y="14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883906" y="137584"/>
              <a:ext cx="509621" cy="1481925"/>
              <a:chOff x="3735741" y="1777741"/>
              <a:chExt cx="279058" cy="811472"/>
            </a:xfrm>
          </p:grpSpPr>
          <p:sp>
            <p:nvSpPr>
              <p:cNvPr id="23" name="Freeform 128"/>
              <p:cNvSpPr>
                <a:spLocks/>
              </p:cNvSpPr>
              <p:nvPr/>
            </p:nvSpPr>
            <p:spPr bwMode="auto">
              <a:xfrm>
                <a:off x="3787147" y="1965003"/>
                <a:ext cx="135857" cy="134021"/>
              </a:xfrm>
              <a:custGeom>
                <a:avLst/>
                <a:gdLst>
                  <a:gd name="T0" fmla="*/ 119 w 198"/>
                  <a:gd name="T1" fmla="*/ 11 h 197"/>
                  <a:gd name="T2" fmla="*/ 11 w 198"/>
                  <a:gd name="T3" fmla="*/ 78 h 197"/>
                  <a:gd name="T4" fmla="*/ 78 w 198"/>
                  <a:gd name="T5" fmla="*/ 186 h 197"/>
                  <a:gd name="T6" fmla="*/ 186 w 198"/>
                  <a:gd name="T7" fmla="*/ 119 h 197"/>
                  <a:gd name="T8" fmla="*/ 119 w 198"/>
                  <a:gd name="T9" fmla="*/ 1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7">
                    <a:moveTo>
                      <a:pt x="119" y="11"/>
                    </a:moveTo>
                    <a:cubicBezTo>
                      <a:pt x="71" y="0"/>
                      <a:pt x="22" y="30"/>
                      <a:pt x="11" y="78"/>
                    </a:cubicBezTo>
                    <a:cubicBezTo>
                      <a:pt x="0" y="126"/>
                      <a:pt x="30" y="175"/>
                      <a:pt x="78" y="186"/>
                    </a:cubicBezTo>
                    <a:cubicBezTo>
                      <a:pt x="127" y="197"/>
                      <a:pt x="175" y="167"/>
                      <a:pt x="186" y="119"/>
                    </a:cubicBezTo>
                    <a:cubicBezTo>
                      <a:pt x="198" y="70"/>
                      <a:pt x="168" y="22"/>
                      <a:pt x="119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9"/>
              <p:cNvSpPr>
                <a:spLocks noEditPoints="1"/>
              </p:cNvSpPr>
              <p:nvPr/>
            </p:nvSpPr>
            <p:spPr bwMode="auto">
              <a:xfrm>
                <a:off x="3735741" y="1777741"/>
                <a:ext cx="279058" cy="811472"/>
              </a:xfrm>
              <a:custGeom>
                <a:avLst/>
                <a:gdLst>
                  <a:gd name="T0" fmla="*/ 57 w 407"/>
                  <a:gd name="T1" fmla="*/ 0 h 1187"/>
                  <a:gd name="T2" fmla="*/ 4 w 407"/>
                  <a:gd name="T3" fmla="*/ 224 h 1187"/>
                  <a:gd name="T4" fmla="*/ 22 w 407"/>
                  <a:gd name="T5" fmla="*/ 229 h 1187"/>
                  <a:gd name="T6" fmla="*/ 0 w 407"/>
                  <a:gd name="T7" fmla="*/ 375 h 1187"/>
                  <a:gd name="T8" fmla="*/ 42 w 407"/>
                  <a:gd name="T9" fmla="*/ 514 h 1187"/>
                  <a:gd name="T10" fmla="*/ 72 w 407"/>
                  <a:gd name="T11" fmla="*/ 540 h 1187"/>
                  <a:gd name="T12" fmla="*/ 72 w 407"/>
                  <a:gd name="T13" fmla="*/ 718 h 1187"/>
                  <a:gd name="T14" fmla="*/ 72 w 407"/>
                  <a:gd name="T15" fmla="*/ 794 h 1187"/>
                  <a:gd name="T16" fmla="*/ 72 w 407"/>
                  <a:gd name="T17" fmla="*/ 1138 h 1187"/>
                  <a:gd name="T18" fmla="*/ 121 w 407"/>
                  <a:gd name="T19" fmla="*/ 1187 h 1187"/>
                  <a:gd name="T20" fmla="*/ 171 w 407"/>
                  <a:gd name="T21" fmla="*/ 1138 h 1187"/>
                  <a:gd name="T22" fmla="*/ 171 w 407"/>
                  <a:gd name="T23" fmla="*/ 825 h 1187"/>
                  <a:gd name="T24" fmla="*/ 189 w 407"/>
                  <a:gd name="T25" fmla="*/ 825 h 1187"/>
                  <a:gd name="T26" fmla="*/ 189 w 407"/>
                  <a:gd name="T27" fmla="*/ 1138 h 1187"/>
                  <a:gd name="T28" fmla="*/ 239 w 407"/>
                  <a:gd name="T29" fmla="*/ 1187 h 1187"/>
                  <a:gd name="T30" fmla="*/ 288 w 407"/>
                  <a:gd name="T31" fmla="*/ 1138 h 1187"/>
                  <a:gd name="T32" fmla="*/ 288 w 407"/>
                  <a:gd name="T33" fmla="*/ 794 h 1187"/>
                  <a:gd name="T34" fmla="*/ 288 w 407"/>
                  <a:gd name="T35" fmla="*/ 718 h 1187"/>
                  <a:gd name="T36" fmla="*/ 288 w 407"/>
                  <a:gd name="T37" fmla="*/ 546 h 1187"/>
                  <a:gd name="T38" fmla="*/ 342 w 407"/>
                  <a:gd name="T39" fmla="*/ 486 h 1187"/>
                  <a:gd name="T40" fmla="*/ 375 w 407"/>
                  <a:gd name="T41" fmla="*/ 312 h 1187"/>
                  <a:gd name="T42" fmla="*/ 371 w 407"/>
                  <a:gd name="T43" fmla="*/ 235 h 1187"/>
                  <a:gd name="T44" fmla="*/ 407 w 407"/>
                  <a:gd name="T45" fmla="*/ 87 h 1187"/>
                  <a:gd name="T46" fmla="*/ 57 w 407"/>
                  <a:gd name="T47" fmla="*/ 0 h 1187"/>
                  <a:gd name="T48" fmla="*/ 272 w 407"/>
                  <a:gd name="T49" fmla="*/ 477 h 1187"/>
                  <a:gd name="T50" fmla="*/ 258 w 407"/>
                  <a:gd name="T51" fmla="*/ 489 h 1187"/>
                  <a:gd name="T52" fmla="*/ 257 w 407"/>
                  <a:gd name="T53" fmla="*/ 489 h 1187"/>
                  <a:gd name="T54" fmla="*/ 113 w 407"/>
                  <a:gd name="T55" fmla="*/ 489 h 1187"/>
                  <a:gd name="T56" fmla="*/ 112 w 407"/>
                  <a:gd name="T57" fmla="*/ 489 h 1187"/>
                  <a:gd name="T58" fmla="*/ 111 w 407"/>
                  <a:gd name="T59" fmla="*/ 489 h 1187"/>
                  <a:gd name="T60" fmla="*/ 110 w 407"/>
                  <a:gd name="T61" fmla="*/ 488 h 1187"/>
                  <a:gd name="T62" fmla="*/ 85 w 407"/>
                  <a:gd name="T63" fmla="*/ 464 h 1187"/>
                  <a:gd name="T64" fmla="*/ 64 w 407"/>
                  <a:gd name="T65" fmla="*/ 375 h 1187"/>
                  <a:gd name="T66" fmla="*/ 85 w 407"/>
                  <a:gd name="T67" fmla="*/ 244 h 1187"/>
                  <a:gd name="T68" fmla="*/ 311 w 407"/>
                  <a:gd name="T69" fmla="*/ 300 h 1187"/>
                  <a:gd name="T70" fmla="*/ 311 w 407"/>
                  <a:gd name="T71" fmla="*/ 312 h 1187"/>
                  <a:gd name="T72" fmla="*/ 272 w 407"/>
                  <a:gd name="T73" fmla="*/ 477 h 1187"/>
                  <a:gd name="T74" fmla="*/ 364 w 407"/>
                  <a:gd name="T75" fmla="*/ 177 h 1187"/>
                  <a:gd name="T76" fmla="*/ 338 w 407"/>
                  <a:gd name="T77" fmla="*/ 287 h 1187"/>
                  <a:gd name="T78" fmla="*/ 310 w 407"/>
                  <a:gd name="T79" fmla="*/ 280 h 1187"/>
                  <a:gd name="T80" fmla="*/ 90 w 407"/>
                  <a:gd name="T81" fmla="*/ 225 h 1187"/>
                  <a:gd name="T82" fmla="*/ 28 w 407"/>
                  <a:gd name="T83" fmla="*/ 210 h 1187"/>
                  <a:gd name="T84" fmla="*/ 28 w 407"/>
                  <a:gd name="T85" fmla="*/ 210 h 1187"/>
                  <a:gd name="T86" fmla="*/ 72 w 407"/>
                  <a:gd name="T87" fmla="*/ 24 h 1187"/>
                  <a:gd name="T88" fmla="*/ 383 w 407"/>
                  <a:gd name="T89" fmla="*/ 101 h 1187"/>
                  <a:gd name="T90" fmla="*/ 364 w 407"/>
                  <a:gd name="T91" fmla="*/ 177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7" h="1187">
                    <a:moveTo>
                      <a:pt x="57" y="0"/>
                    </a:moveTo>
                    <a:cubicBezTo>
                      <a:pt x="4" y="224"/>
                      <a:pt x="4" y="224"/>
                      <a:pt x="4" y="224"/>
                    </a:cubicBezTo>
                    <a:cubicBezTo>
                      <a:pt x="22" y="229"/>
                      <a:pt x="22" y="229"/>
                      <a:pt x="22" y="229"/>
                    </a:cubicBezTo>
                    <a:cubicBezTo>
                      <a:pt x="6" y="287"/>
                      <a:pt x="0" y="335"/>
                      <a:pt x="0" y="375"/>
                    </a:cubicBezTo>
                    <a:cubicBezTo>
                      <a:pt x="0" y="442"/>
                      <a:pt x="20" y="487"/>
                      <a:pt x="42" y="514"/>
                    </a:cubicBezTo>
                    <a:cubicBezTo>
                      <a:pt x="53" y="526"/>
                      <a:pt x="63" y="534"/>
                      <a:pt x="72" y="540"/>
                    </a:cubicBezTo>
                    <a:cubicBezTo>
                      <a:pt x="72" y="718"/>
                      <a:pt x="72" y="718"/>
                      <a:pt x="72" y="718"/>
                    </a:cubicBezTo>
                    <a:cubicBezTo>
                      <a:pt x="72" y="794"/>
                      <a:pt x="72" y="794"/>
                      <a:pt x="72" y="794"/>
                    </a:cubicBezTo>
                    <a:cubicBezTo>
                      <a:pt x="72" y="1138"/>
                      <a:pt x="72" y="1138"/>
                      <a:pt x="72" y="1138"/>
                    </a:cubicBezTo>
                    <a:cubicBezTo>
                      <a:pt x="72" y="1165"/>
                      <a:pt x="94" y="1187"/>
                      <a:pt x="121" y="1187"/>
                    </a:cubicBezTo>
                    <a:cubicBezTo>
                      <a:pt x="148" y="1187"/>
                      <a:pt x="171" y="1165"/>
                      <a:pt x="171" y="1138"/>
                    </a:cubicBezTo>
                    <a:cubicBezTo>
                      <a:pt x="171" y="825"/>
                      <a:pt x="171" y="825"/>
                      <a:pt x="171" y="825"/>
                    </a:cubicBezTo>
                    <a:cubicBezTo>
                      <a:pt x="189" y="825"/>
                      <a:pt x="189" y="825"/>
                      <a:pt x="189" y="825"/>
                    </a:cubicBezTo>
                    <a:cubicBezTo>
                      <a:pt x="189" y="1138"/>
                      <a:pt x="189" y="1138"/>
                      <a:pt x="189" y="1138"/>
                    </a:cubicBezTo>
                    <a:cubicBezTo>
                      <a:pt x="189" y="1165"/>
                      <a:pt x="211" y="1187"/>
                      <a:pt x="239" y="1187"/>
                    </a:cubicBezTo>
                    <a:cubicBezTo>
                      <a:pt x="266" y="1187"/>
                      <a:pt x="288" y="1165"/>
                      <a:pt x="288" y="1138"/>
                    </a:cubicBezTo>
                    <a:cubicBezTo>
                      <a:pt x="288" y="794"/>
                      <a:pt x="288" y="794"/>
                      <a:pt x="288" y="794"/>
                    </a:cubicBezTo>
                    <a:cubicBezTo>
                      <a:pt x="288" y="718"/>
                      <a:pt x="288" y="718"/>
                      <a:pt x="288" y="718"/>
                    </a:cubicBezTo>
                    <a:cubicBezTo>
                      <a:pt x="288" y="546"/>
                      <a:pt x="288" y="546"/>
                      <a:pt x="288" y="546"/>
                    </a:cubicBezTo>
                    <a:cubicBezTo>
                      <a:pt x="305" y="536"/>
                      <a:pt x="326" y="517"/>
                      <a:pt x="342" y="486"/>
                    </a:cubicBezTo>
                    <a:cubicBezTo>
                      <a:pt x="361" y="448"/>
                      <a:pt x="375" y="393"/>
                      <a:pt x="375" y="312"/>
                    </a:cubicBezTo>
                    <a:cubicBezTo>
                      <a:pt x="375" y="288"/>
                      <a:pt x="374" y="263"/>
                      <a:pt x="371" y="235"/>
                    </a:cubicBezTo>
                    <a:cubicBezTo>
                      <a:pt x="407" y="87"/>
                      <a:pt x="407" y="87"/>
                      <a:pt x="407" y="87"/>
                    </a:cubicBezTo>
                    <a:lnTo>
                      <a:pt x="57" y="0"/>
                    </a:lnTo>
                    <a:close/>
                    <a:moveTo>
                      <a:pt x="272" y="477"/>
                    </a:moveTo>
                    <a:cubicBezTo>
                      <a:pt x="267" y="483"/>
                      <a:pt x="262" y="487"/>
                      <a:pt x="258" y="489"/>
                    </a:cubicBezTo>
                    <a:cubicBezTo>
                      <a:pt x="258" y="489"/>
                      <a:pt x="258" y="489"/>
                      <a:pt x="257" y="489"/>
                    </a:cubicBezTo>
                    <a:cubicBezTo>
                      <a:pt x="113" y="489"/>
                      <a:pt x="113" y="489"/>
                      <a:pt x="113" y="489"/>
                    </a:cubicBezTo>
                    <a:cubicBezTo>
                      <a:pt x="113" y="489"/>
                      <a:pt x="112" y="489"/>
                      <a:pt x="112" y="489"/>
                    </a:cubicBezTo>
                    <a:cubicBezTo>
                      <a:pt x="112" y="489"/>
                      <a:pt x="112" y="489"/>
                      <a:pt x="111" y="489"/>
                    </a:cubicBezTo>
                    <a:cubicBezTo>
                      <a:pt x="111" y="489"/>
                      <a:pt x="111" y="488"/>
                      <a:pt x="110" y="488"/>
                    </a:cubicBezTo>
                    <a:cubicBezTo>
                      <a:pt x="106" y="486"/>
                      <a:pt x="95" y="480"/>
                      <a:pt x="85" y="464"/>
                    </a:cubicBezTo>
                    <a:cubicBezTo>
                      <a:pt x="74" y="447"/>
                      <a:pt x="64" y="421"/>
                      <a:pt x="64" y="375"/>
                    </a:cubicBezTo>
                    <a:cubicBezTo>
                      <a:pt x="64" y="342"/>
                      <a:pt x="69" y="299"/>
                      <a:pt x="85" y="244"/>
                    </a:cubicBezTo>
                    <a:cubicBezTo>
                      <a:pt x="311" y="300"/>
                      <a:pt x="311" y="300"/>
                      <a:pt x="311" y="300"/>
                    </a:cubicBezTo>
                    <a:cubicBezTo>
                      <a:pt x="311" y="304"/>
                      <a:pt x="311" y="308"/>
                      <a:pt x="311" y="312"/>
                    </a:cubicBezTo>
                    <a:cubicBezTo>
                      <a:pt x="311" y="411"/>
                      <a:pt x="289" y="457"/>
                      <a:pt x="272" y="477"/>
                    </a:cubicBezTo>
                    <a:close/>
                    <a:moveTo>
                      <a:pt x="364" y="177"/>
                    </a:moveTo>
                    <a:cubicBezTo>
                      <a:pt x="338" y="287"/>
                      <a:pt x="338" y="287"/>
                      <a:pt x="338" y="287"/>
                    </a:cubicBezTo>
                    <a:cubicBezTo>
                      <a:pt x="310" y="280"/>
                      <a:pt x="310" y="280"/>
                      <a:pt x="310" y="280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28" y="210"/>
                      <a:pt x="28" y="210"/>
                      <a:pt x="28" y="210"/>
                    </a:cubicBezTo>
                    <a:cubicBezTo>
                      <a:pt x="28" y="210"/>
                      <a:pt x="28" y="210"/>
                      <a:pt x="28" y="210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383" y="101"/>
                      <a:pt x="383" y="101"/>
                      <a:pt x="383" y="101"/>
                    </a:cubicBezTo>
                    <a:lnTo>
                      <a:pt x="364" y="177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294377" y="768251"/>
            <a:ext cx="1167387" cy="1221414"/>
            <a:chOff x="7548627" y="1329170"/>
            <a:chExt cx="582532" cy="609492"/>
          </a:xfrm>
        </p:grpSpPr>
        <p:grpSp>
          <p:nvGrpSpPr>
            <p:cNvPr id="25" name="Group 24"/>
            <p:cNvGrpSpPr/>
            <p:nvPr/>
          </p:nvGrpSpPr>
          <p:grpSpPr>
            <a:xfrm>
              <a:off x="7548627" y="1329170"/>
              <a:ext cx="226702" cy="609492"/>
              <a:chOff x="1494961" y="874087"/>
              <a:chExt cx="226702" cy="609492"/>
            </a:xfrm>
          </p:grpSpPr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520976" y="1019027"/>
                <a:ext cx="200687" cy="464552"/>
              </a:xfrm>
              <a:custGeom>
                <a:avLst/>
                <a:gdLst>
                  <a:gd name="T0" fmla="*/ 0 w 301"/>
                  <a:gd name="T1" fmla="*/ 155 h 702"/>
                  <a:gd name="T2" fmla="*/ 0 w 301"/>
                  <a:gd name="T3" fmla="*/ 228 h 702"/>
                  <a:gd name="T4" fmla="*/ 0 w 301"/>
                  <a:gd name="T5" fmla="*/ 304 h 702"/>
                  <a:gd name="T6" fmla="*/ 0 w 301"/>
                  <a:gd name="T7" fmla="*/ 648 h 702"/>
                  <a:gd name="T8" fmla="*/ 50 w 301"/>
                  <a:gd name="T9" fmla="*/ 698 h 702"/>
                  <a:gd name="T10" fmla="*/ 99 w 301"/>
                  <a:gd name="T11" fmla="*/ 648 h 702"/>
                  <a:gd name="T12" fmla="*/ 99 w 301"/>
                  <a:gd name="T13" fmla="*/ 335 h 702"/>
                  <a:gd name="T14" fmla="*/ 120 w 301"/>
                  <a:gd name="T15" fmla="*/ 335 h 702"/>
                  <a:gd name="T16" fmla="*/ 185 w 301"/>
                  <a:gd name="T17" fmla="*/ 658 h 702"/>
                  <a:gd name="T18" fmla="*/ 243 w 301"/>
                  <a:gd name="T19" fmla="*/ 697 h 702"/>
                  <a:gd name="T20" fmla="*/ 282 w 301"/>
                  <a:gd name="T21" fmla="*/ 638 h 702"/>
                  <a:gd name="T22" fmla="*/ 219 w 301"/>
                  <a:gd name="T23" fmla="*/ 330 h 702"/>
                  <a:gd name="T24" fmla="*/ 226 w 301"/>
                  <a:gd name="T25" fmla="*/ 331 h 702"/>
                  <a:gd name="T26" fmla="*/ 254 w 301"/>
                  <a:gd name="T27" fmla="*/ 313 h 702"/>
                  <a:gd name="T28" fmla="*/ 301 w 301"/>
                  <a:gd name="T29" fmla="*/ 149 h 702"/>
                  <a:gd name="T30" fmla="*/ 285 w 301"/>
                  <a:gd name="T31" fmla="*/ 74 h 702"/>
                  <a:gd name="T32" fmla="*/ 229 w 301"/>
                  <a:gd name="T33" fmla="*/ 15 h 702"/>
                  <a:gd name="T34" fmla="*/ 196 w 301"/>
                  <a:gd name="T35" fmla="*/ 1 h 702"/>
                  <a:gd name="T36" fmla="*/ 186 w 301"/>
                  <a:gd name="T37" fmla="*/ 0 h 702"/>
                  <a:gd name="T38" fmla="*/ 144 w 301"/>
                  <a:gd name="T39" fmla="*/ 0 h 702"/>
                  <a:gd name="T40" fmla="*/ 95 w 301"/>
                  <a:gd name="T41" fmla="*/ 93 h 702"/>
                  <a:gd name="T42" fmla="*/ 0 w 301"/>
                  <a:gd name="T43" fmla="*/ 155 h 702"/>
                  <a:gd name="T44" fmla="*/ 237 w 301"/>
                  <a:gd name="T45" fmla="*/ 149 h 702"/>
                  <a:gd name="T46" fmla="*/ 217 w 301"/>
                  <a:gd name="T47" fmla="*/ 240 h 702"/>
                  <a:gd name="T48" fmla="*/ 217 w 301"/>
                  <a:gd name="T49" fmla="*/ 87 h 702"/>
                  <a:gd name="T50" fmla="*/ 237 w 301"/>
                  <a:gd name="T51" fmla="*/ 149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1" h="702">
                    <a:moveTo>
                      <a:pt x="0" y="155"/>
                    </a:moveTo>
                    <a:cubicBezTo>
                      <a:pt x="0" y="228"/>
                      <a:pt x="0" y="228"/>
                      <a:pt x="0" y="228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76"/>
                      <a:pt x="23" y="698"/>
                      <a:pt x="50" y="698"/>
                    </a:cubicBezTo>
                    <a:cubicBezTo>
                      <a:pt x="77" y="698"/>
                      <a:pt x="99" y="676"/>
                      <a:pt x="99" y="648"/>
                    </a:cubicBezTo>
                    <a:cubicBezTo>
                      <a:pt x="99" y="335"/>
                      <a:pt x="99" y="335"/>
                      <a:pt x="99" y="335"/>
                    </a:cubicBezTo>
                    <a:cubicBezTo>
                      <a:pt x="120" y="335"/>
                      <a:pt x="120" y="335"/>
                      <a:pt x="120" y="335"/>
                    </a:cubicBezTo>
                    <a:cubicBezTo>
                      <a:pt x="185" y="658"/>
                      <a:pt x="185" y="658"/>
                      <a:pt x="185" y="658"/>
                    </a:cubicBezTo>
                    <a:cubicBezTo>
                      <a:pt x="190" y="685"/>
                      <a:pt x="216" y="702"/>
                      <a:pt x="243" y="697"/>
                    </a:cubicBezTo>
                    <a:cubicBezTo>
                      <a:pt x="270" y="691"/>
                      <a:pt x="287" y="665"/>
                      <a:pt x="282" y="638"/>
                    </a:cubicBezTo>
                    <a:cubicBezTo>
                      <a:pt x="219" y="330"/>
                      <a:pt x="219" y="330"/>
                      <a:pt x="219" y="330"/>
                    </a:cubicBezTo>
                    <a:cubicBezTo>
                      <a:pt x="222" y="330"/>
                      <a:pt x="224" y="331"/>
                      <a:pt x="226" y="331"/>
                    </a:cubicBezTo>
                    <a:cubicBezTo>
                      <a:pt x="238" y="331"/>
                      <a:pt x="249" y="324"/>
                      <a:pt x="254" y="313"/>
                    </a:cubicBezTo>
                    <a:cubicBezTo>
                      <a:pt x="288" y="246"/>
                      <a:pt x="301" y="193"/>
                      <a:pt x="301" y="149"/>
                    </a:cubicBezTo>
                    <a:cubicBezTo>
                      <a:pt x="301" y="119"/>
                      <a:pt x="295" y="95"/>
                      <a:pt x="285" y="74"/>
                    </a:cubicBezTo>
                    <a:cubicBezTo>
                      <a:pt x="270" y="44"/>
                      <a:pt x="247" y="26"/>
                      <a:pt x="229" y="15"/>
                    </a:cubicBezTo>
                    <a:cubicBezTo>
                      <a:pt x="213" y="6"/>
                      <a:pt x="200" y="2"/>
                      <a:pt x="196" y="1"/>
                    </a:cubicBezTo>
                    <a:cubicBezTo>
                      <a:pt x="192" y="0"/>
                      <a:pt x="189" y="0"/>
                      <a:pt x="18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27" y="38"/>
                      <a:pt x="111" y="69"/>
                      <a:pt x="95" y="93"/>
                    </a:cubicBezTo>
                    <a:cubicBezTo>
                      <a:pt x="80" y="116"/>
                      <a:pt x="49" y="155"/>
                      <a:pt x="0" y="155"/>
                    </a:cubicBezTo>
                    <a:close/>
                    <a:moveTo>
                      <a:pt x="237" y="149"/>
                    </a:moveTo>
                    <a:cubicBezTo>
                      <a:pt x="237" y="171"/>
                      <a:pt x="232" y="201"/>
                      <a:pt x="217" y="240"/>
                    </a:cubicBezTo>
                    <a:cubicBezTo>
                      <a:pt x="217" y="87"/>
                      <a:pt x="217" y="87"/>
                      <a:pt x="217" y="87"/>
                    </a:cubicBezTo>
                    <a:cubicBezTo>
                      <a:pt x="227" y="99"/>
                      <a:pt x="237" y="116"/>
                      <a:pt x="237" y="149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528409" y="874087"/>
                <a:ext cx="130075" cy="120784"/>
              </a:xfrm>
              <a:custGeom>
                <a:avLst/>
                <a:gdLst>
                  <a:gd name="T0" fmla="*/ 100 w 197"/>
                  <a:gd name="T1" fmla="*/ 152 h 181"/>
                  <a:gd name="T2" fmla="*/ 116 w 197"/>
                  <a:gd name="T3" fmla="*/ 155 h 181"/>
                  <a:gd name="T4" fmla="*/ 137 w 197"/>
                  <a:gd name="T5" fmla="*/ 177 h 181"/>
                  <a:gd name="T6" fmla="*/ 138 w 197"/>
                  <a:gd name="T7" fmla="*/ 179 h 181"/>
                  <a:gd name="T8" fmla="*/ 185 w 197"/>
                  <a:gd name="T9" fmla="*/ 119 h 181"/>
                  <a:gd name="T10" fmla="*/ 118 w 197"/>
                  <a:gd name="T11" fmla="*/ 11 h 181"/>
                  <a:gd name="T12" fmla="*/ 10 w 197"/>
                  <a:gd name="T13" fmla="*/ 79 h 181"/>
                  <a:gd name="T14" fmla="*/ 61 w 197"/>
                  <a:gd name="T15" fmla="*/ 181 h 181"/>
                  <a:gd name="T16" fmla="*/ 63 w 197"/>
                  <a:gd name="T17" fmla="*/ 176 h 181"/>
                  <a:gd name="T18" fmla="*/ 100 w 197"/>
                  <a:gd name="T19" fmla="*/ 152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" h="181">
                    <a:moveTo>
                      <a:pt x="100" y="152"/>
                    </a:moveTo>
                    <a:cubicBezTo>
                      <a:pt x="105" y="152"/>
                      <a:pt x="111" y="153"/>
                      <a:pt x="116" y="155"/>
                    </a:cubicBezTo>
                    <a:cubicBezTo>
                      <a:pt x="126" y="159"/>
                      <a:pt x="133" y="167"/>
                      <a:pt x="137" y="177"/>
                    </a:cubicBezTo>
                    <a:cubicBezTo>
                      <a:pt x="137" y="178"/>
                      <a:pt x="138" y="179"/>
                      <a:pt x="138" y="179"/>
                    </a:cubicBezTo>
                    <a:cubicBezTo>
                      <a:pt x="161" y="168"/>
                      <a:pt x="179" y="146"/>
                      <a:pt x="185" y="119"/>
                    </a:cubicBezTo>
                    <a:cubicBezTo>
                      <a:pt x="197" y="71"/>
                      <a:pt x="166" y="23"/>
                      <a:pt x="118" y="11"/>
                    </a:cubicBezTo>
                    <a:cubicBezTo>
                      <a:pt x="70" y="0"/>
                      <a:pt x="21" y="30"/>
                      <a:pt x="10" y="79"/>
                    </a:cubicBezTo>
                    <a:cubicBezTo>
                      <a:pt x="0" y="121"/>
                      <a:pt x="22" y="164"/>
                      <a:pt x="61" y="181"/>
                    </a:cubicBezTo>
                    <a:cubicBezTo>
                      <a:pt x="62" y="179"/>
                      <a:pt x="62" y="177"/>
                      <a:pt x="63" y="176"/>
                    </a:cubicBezTo>
                    <a:cubicBezTo>
                      <a:pt x="70" y="161"/>
                      <a:pt x="84" y="152"/>
                      <a:pt x="100" y="152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494961" y="978146"/>
                <a:ext cx="122642" cy="139366"/>
              </a:xfrm>
              <a:custGeom>
                <a:avLst/>
                <a:gdLst>
                  <a:gd name="T0" fmla="*/ 22 w 183"/>
                  <a:gd name="T1" fmla="*/ 204 h 212"/>
                  <a:gd name="T2" fmla="*/ 26 w 183"/>
                  <a:gd name="T3" fmla="*/ 206 h 212"/>
                  <a:gd name="T4" fmla="*/ 26 w 183"/>
                  <a:gd name="T5" fmla="*/ 206 h 212"/>
                  <a:gd name="T6" fmla="*/ 29 w 183"/>
                  <a:gd name="T7" fmla="*/ 208 h 212"/>
                  <a:gd name="T8" fmla="*/ 31 w 183"/>
                  <a:gd name="T9" fmla="*/ 209 h 212"/>
                  <a:gd name="T10" fmla="*/ 39 w 183"/>
                  <a:gd name="T11" fmla="*/ 211 h 212"/>
                  <a:gd name="T12" fmla="*/ 48 w 183"/>
                  <a:gd name="T13" fmla="*/ 212 h 212"/>
                  <a:gd name="T14" fmla="*/ 49 w 183"/>
                  <a:gd name="T15" fmla="*/ 212 h 212"/>
                  <a:gd name="T16" fmla="*/ 83 w 183"/>
                  <a:gd name="T17" fmla="*/ 200 h 212"/>
                  <a:gd name="T18" fmla="*/ 127 w 183"/>
                  <a:gd name="T19" fmla="*/ 150 h 212"/>
                  <a:gd name="T20" fmla="*/ 174 w 183"/>
                  <a:gd name="T21" fmla="*/ 61 h 212"/>
                  <a:gd name="T22" fmla="*/ 179 w 183"/>
                  <a:gd name="T23" fmla="*/ 49 h 212"/>
                  <a:gd name="T24" fmla="*/ 181 w 183"/>
                  <a:gd name="T25" fmla="*/ 28 h 212"/>
                  <a:gd name="T26" fmla="*/ 163 w 183"/>
                  <a:gd name="T27" fmla="*/ 7 h 212"/>
                  <a:gd name="T28" fmla="*/ 121 w 183"/>
                  <a:gd name="T29" fmla="*/ 24 h 212"/>
                  <a:gd name="T30" fmla="*/ 118 w 183"/>
                  <a:gd name="T31" fmla="*/ 29 h 212"/>
                  <a:gd name="T32" fmla="*/ 104 w 183"/>
                  <a:gd name="T33" fmla="*/ 61 h 212"/>
                  <a:gd name="T34" fmla="*/ 92 w 183"/>
                  <a:gd name="T35" fmla="*/ 82 h 212"/>
                  <a:gd name="T36" fmla="*/ 62 w 183"/>
                  <a:gd name="T37" fmla="*/ 132 h 212"/>
                  <a:gd name="T38" fmla="*/ 48 w 183"/>
                  <a:gd name="T39" fmla="*/ 147 h 212"/>
                  <a:gd name="T40" fmla="*/ 47 w 183"/>
                  <a:gd name="T41" fmla="*/ 147 h 212"/>
                  <a:gd name="T42" fmla="*/ 89 w 183"/>
                  <a:gd name="T43" fmla="*/ 75 h 212"/>
                  <a:gd name="T44" fmla="*/ 95 w 183"/>
                  <a:gd name="T45" fmla="*/ 61 h 212"/>
                  <a:gd name="T46" fmla="*/ 70 w 183"/>
                  <a:gd name="T47" fmla="*/ 61 h 212"/>
                  <a:gd name="T48" fmla="*/ 67 w 183"/>
                  <a:gd name="T49" fmla="*/ 61 h 212"/>
                  <a:gd name="T50" fmla="*/ 62 w 183"/>
                  <a:gd name="T51" fmla="*/ 61 h 212"/>
                  <a:gd name="T52" fmla="*/ 28 w 183"/>
                  <a:gd name="T53" fmla="*/ 74 h 212"/>
                  <a:gd name="T54" fmla="*/ 6 w 183"/>
                  <a:gd name="T55" fmla="*/ 111 h 212"/>
                  <a:gd name="T56" fmla="*/ 0 w 183"/>
                  <a:gd name="T57" fmla="*/ 150 h 212"/>
                  <a:gd name="T58" fmla="*/ 4 w 183"/>
                  <a:gd name="T59" fmla="*/ 178 h 212"/>
                  <a:gd name="T60" fmla="*/ 22 w 183"/>
                  <a:gd name="T61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3" h="212">
                    <a:moveTo>
                      <a:pt x="22" y="204"/>
                    </a:moveTo>
                    <a:cubicBezTo>
                      <a:pt x="23" y="205"/>
                      <a:pt x="24" y="205"/>
                      <a:pt x="26" y="206"/>
                    </a:cubicBezTo>
                    <a:cubicBezTo>
                      <a:pt x="26" y="206"/>
                      <a:pt x="26" y="206"/>
                      <a:pt x="26" y="206"/>
                    </a:cubicBezTo>
                    <a:cubicBezTo>
                      <a:pt x="27" y="207"/>
                      <a:pt x="28" y="207"/>
                      <a:pt x="29" y="208"/>
                    </a:cubicBezTo>
                    <a:cubicBezTo>
                      <a:pt x="30" y="208"/>
                      <a:pt x="30" y="208"/>
                      <a:pt x="31" y="209"/>
                    </a:cubicBezTo>
                    <a:cubicBezTo>
                      <a:pt x="34" y="210"/>
                      <a:pt x="37" y="211"/>
                      <a:pt x="39" y="211"/>
                    </a:cubicBezTo>
                    <a:cubicBezTo>
                      <a:pt x="42" y="212"/>
                      <a:pt x="45" y="212"/>
                      <a:pt x="48" y="212"/>
                    </a:cubicBezTo>
                    <a:cubicBezTo>
                      <a:pt x="49" y="212"/>
                      <a:pt x="49" y="212"/>
                      <a:pt x="49" y="212"/>
                    </a:cubicBezTo>
                    <a:cubicBezTo>
                      <a:pt x="62" y="212"/>
                      <a:pt x="73" y="207"/>
                      <a:pt x="83" y="200"/>
                    </a:cubicBezTo>
                    <a:cubicBezTo>
                      <a:pt x="98" y="190"/>
                      <a:pt x="112" y="174"/>
                      <a:pt x="127" y="150"/>
                    </a:cubicBezTo>
                    <a:cubicBezTo>
                      <a:pt x="141" y="128"/>
                      <a:pt x="157" y="99"/>
                      <a:pt x="174" y="61"/>
                    </a:cubicBezTo>
                    <a:cubicBezTo>
                      <a:pt x="176" y="57"/>
                      <a:pt x="177" y="53"/>
                      <a:pt x="179" y="49"/>
                    </a:cubicBezTo>
                    <a:cubicBezTo>
                      <a:pt x="182" y="42"/>
                      <a:pt x="183" y="35"/>
                      <a:pt x="181" y="28"/>
                    </a:cubicBezTo>
                    <a:cubicBezTo>
                      <a:pt x="178" y="19"/>
                      <a:pt x="172" y="11"/>
                      <a:pt x="163" y="7"/>
                    </a:cubicBezTo>
                    <a:cubicBezTo>
                      <a:pt x="146" y="0"/>
                      <a:pt x="128" y="8"/>
                      <a:pt x="121" y="24"/>
                    </a:cubicBezTo>
                    <a:cubicBezTo>
                      <a:pt x="120" y="26"/>
                      <a:pt x="119" y="27"/>
                      <a:pt x="118" y="29"/>
                    </a:cubicBezTo>
                    <a:cubicBezTo>
                      <a:pt x="113" y="41"/>
                      <a:pt x="108" y="51"/>
                      <a:pt x="104" y="61"/>
                    </a:cubicBezTo>
                    <a:cubicBezTo>
                      <a:pt x="100" y="69"/>
                      <a:pt x="96" y="76"/>
                      <a:pt x="92" y="82"/>
                    </a:cubicBezTo>
                    <a:cubicBezTo>
                      <a:pt x="80" y="105"/>
                      <a:pt x="70" y="121"/>
                      <a:pt x="62" y="132"/>
                    </a:cubicBezTo>
                    <a:cubicBezTo>
                      <a:pt x="56" y="140"/>
                      <a:pt x="51" y="145"/>
                      <a:pt x="48" y="147"/>
                    </a:cubicBezTo>
                    <a:cubicBezTo>
                      <a:pt x="47" y="147"/>
                      <a:pt x="47" y="147"/>
                      <a:pt x="47" y="147"/>
                    </a:cubicBezTo>
                    <a:cubicBezTo>
                      <a:pt x="57" y="137"/>
                      <a:pt x="72" y="109"/>
                      <a:pt x="89" y="75"/>
                    </a:cubicBezTo>
                    <a:cubicBezTo>
                      <a:pt x="91" y="70"/>
                      <a:pt x="93" y="65"/>
                      <a:pt x="95" y="61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69" y="61"/>
                      <a:pt x="68" y="61"/>
                      <a:pt x="67" y="61"/>
                    </a:cubicBezTo>
                    <a:cubicBezTo>
                      <a:pt x="65" y="61"/>
                      <a:pt x="64" y="61"/>
                      <a:pt x="62" y="61"/>
                    </a:cubicBezTo>
                    <a:cubicBezTo>
                      <a:pt x="48" y="61"/>
                      <a:pt x="36" y="67"/>
                      <a:pt x="28" y="74"/>
                    </a:cubicBezTo>
                    <a:cubicBezTo>
                      <a:pt x="16" y="86"/>
                      <a:pt x="10" y="98"/>
                      <a:pt x="6" y="111"/>
                    </a:cubicBezTo>
                    <a:cubicBezTo>
                      <a:pt x="2" y="124"/>
                      <a:pt x="0" y="137"/>
                      <a:pt x="0" y="150"/>
                    </a:cubicBezTo>
                    <a:cubicBezTo>
                      <a:pt x="0" y="159"/>
                      <a:pt x="0" y="168"/>
                      <a:pt x="4" y="178"/>
                    </a:cubicBezTo>
                    <a:cubicBezTo>
                      <a:pt x="6" y="186"/>
                      <a:pt x="11" y="196"/>
                      <a:pt x="22" y="20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910032" y="1329177"/>
              <a:ext cx="221127" cy="607633"/>
              <a:chOff x="2290275" y="874087"/>
              <a:chExt cx="221127" cy="607633"/>
            </a:xfrm>
          </p:grpSpPr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2318148" y="1156534"/>
                <a:ext cx="143082" cy="325186"/>
              </a:xfrm>
              <a:custGeom>
                <a:avLst/>
                <a:gdLst>
                  <a:gd name="T0" fmla="*/ 172 w 217"/>
                  <a:gd name="T1" fmla="*/ 45 h 489"/>
                  <a:gd name="T2" fmla="*/ 118 w 217"/>
                  <a:gd name="T3" fmla="*/ 42 h 489"/>
                  <a:gd name="T4" fmla="*/ 99 w 217"/>
                  <a:gd name="T5" fmla="*/ 40 h 489"/>
                  <a:gd name="T6" fmla="*/ 35 w 217"/>
                  <a:gd name="T7" fmla="*/ 21 h 489"/>
                  <a:gd name="T8" fmla="*/ 4 w 217"/>
                  <a:gd name="T9" fmla="*/ 2 h 489"/>
                  <a:gd name="T10" fmla="*/ 0 w 217"/>
                  <a:gd name="T11" fmla="*/ 0 h 489"/>
                  <a:gd name="T12" fmla="*/ 0 w 217"/>
                  <a:gd name="T13" fmla="*/ 19 h 489"/>
                  <a:gd name="T14" fmla="*/ 0 w 217"/>
                  <a:gd name="T15" fmla="*/ 95 h 489"/>
                  <a:gd name="T16" fmla="*/ 0 w 217"/>
                  <a:gd name="T17" fmla="*/ 439 h 489"/>
                  <a:gd name="T18" fmla="*/ 50 w 217"/>
                  <a:gd name="T19" fmla="*/ 489 h 489"/>
                  <a:gd name="T20" fmla="*/ 99 w 217"/>
                  <a:gd name="T21" fmla="*/ 439 h 489"/>
                  <a:gd name="T22" fmla="*/ 99 w 217"/>
                  <a:gd name="T23" fmla="*/ 126 h 489"/>
                  <a:gd name="T24" fmla="*/ 118 w 217"/>
                  <a:gd name="T25" fmla="*/ 126 h 489"/>
                  <a:gd name="T26" fmla="*/ 118 w 217"/>
                  <a:gd name="T27" fmla="*/ 439 h 489"/>
                  <a:gd name="T28" fmla="*/ 167 w 217"/>
                  <a:gd name="T29" fmla="*/ 489 h 489"/>
                  <a:gd name="T30" fmla="*/ 217 w 217"/>
                  <a:gd name="T31" fmla="*/ 439 h 489"/>
                  <a:gd name="T32" fmla="*/ 217 w 217"/>
                  <a:gd name="T33" fmla="*/ 95 h 489"/>
                  <a:gd name="T34" fmla="*/ 217 w 217"/>
                  <a:gd name="T35" fmla="*/ 42 h 489"/>
                  <a:gd name="T36" fmla="*/ 204 w 217"/>
                  <a:gd name="T37" fmla="*/ 45 h 489"/>
                  <a:gd name="T38" fmla="*/ 172 w 217"/>
                  <a:gd name="T39" fmla="*/ 45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7" h="489">
                    <a:moveTo>
                      <a:pt x="172" y="45"/>
                    </a:moveTo>
                    <a:cubicBezTo>
                      <a:pt x="153" y="45"/>
                      <a:pt x="135" y="44"/>
                      <a:pt x="118" y="42"/>
                    </a:cubicBezTo>
                    <a:cubicBezTo>
                      <a:pt x="111" y="42"/>
                      <a:pt x="105" y="41"/>
                      <a:pt x="99" y="40"/>
                    </a:cubicBezTo>
                    <a:cubicBezTo>
                      <a:pt x="75" y="36"/>
                      <a:pt x="54" y="30"/>
                      <a:pt x="35" y="21"/>
                    </a:cubicBezTo>
                    <a:cubicBezTo>
                      <a:pt x="24" y="16"/>
                      <a:pt x="13" y="9"/>
                      <a:pt x="4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467"/>
                      <a:pt x="22" y="489"/>
                      <a:pt x="50" y="489"/>
                    </a:cubicBezTo>
                    <a:cubicBezTo>
                      <a:pt x="77" y="489"/>
                      <a:pt x="99" y="467"/>
                      <a:pt x="99" y="439"/>
                    </a:cubicBezTo>
                    <a:cubicBezTo>
                      <a:pt x="99" y="126"/>
                      <a:pt x="99" y="126"/>
                      <a:pt x="99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18" y="439"/>
                      <a:pt x="118" y="439"/>
                      <a:pt x="118" y="439"/>
                    </a:cubicBezTo>
                    <a:cubicBezTo>
                      <a:pt x="118" y="467"/>
                      <a:pt x="140" y="489"/>
                      <a:pt x="167" y="489"/>
                    </a:cubicBezTo>
                    <a:cubicBezTo>
                      <a:pt x="195" y="489"/>
                      <a:pt x="217" y="467"/>
                      <a:pt x="217" y="439"/>
                    </a:cubicBezTo>
                    <a:cubicBezTo>
                      <a:pt x="217" y="95"/>
                      <a:pt x="217" y="95"/>
                      <a:pt x="217" y="95"/>
                    </a:cubicBezTo>
                    <a:cubicBezTo>
                      <a:pt x="217" y="42"/>
                      <a:pt x="217" y="42"/>
                      <a:pt x="217" y="42"/>
                    </a:cubicBezTo>
                    <a:cubicBezTo>
                      <a:pt x="213" y="43"/>
                      <a:pt x="209" y="44"/>
                      <a:pt x="204" y="45"/>
                    </a:cubicBezTo>
                    <a:cubicBezTo>
                      <a:pt x="193" y="45"/>
                      <a:pt x="183" y="45"/>
                      <a:pt x="172" y="45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2323722" y="874087"/>
                <a:ext cx="130075" cy="131933"/>
              </a:xfrm>
              <a:custGeom>
                <a:avLst/>
                <a:gdLst>
                  <a:gd name="T0" fmla="*/ 78 w 197"/>
                  <a:gd name="T1" fmla="*/ 187 h 198"/>
                  <a:gd name="T2" fmla="*/ 186 w 197"/>
                  <a:gd name="T3" fmla="*/ 119 h 198"/>
                  <a:gd name="T4" fmla="*/ 119 w 197"/>
                  <a:gd name="T5" fmla="*/ 11 h 198"/>
                  <a:gd name="T6" fmla="*/ 11 w 197"/>
                  <a:gd name="T7" fmla="*/ 79 h 198"/>
                  <a:gd name="T8" fmla="*/ 78 w 197"/>
                  <a:gd name="T9" fmla="*/ 18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98">
                    <a:moveTo>
                      <a:pt x="78" y="187"/>
                    </a:moveTo>
                    <a:cubicBezTo>
                      <a:pt x="127" y="198"/>
                      <a:pt x="175" y="168"/>
                      <a:pt x="186" y="119"/>
                    </a:cubicBezTo>
                    <a:cubicBezTo>
                      <a:pt x="197" y="71"/>
                      <a:pt x="167" y="23"/>
                      <a:pt x="119" y="11"/>
                    </a:cubicBezTo>
                    <a:cubicBezTo>
                      <a:pt x="71" y="0"/>
                      <a:pt x="22" y="30"/>
                      <a:pt x="11" y="79"/>
                    </a:cubicBezTo>
                    <a:cubicBezTo>
                      <a:pt x="0" y="127"/>
                      <a:pt x="30" y="175"/>
                      <a:pt x="78" y="187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2290275" y="1017169"/>
                <a:ext cx="221127" cy="260149"/>
              </a:xfrm>
              <a:custGeom>
                <a:avLst/>
                <a:gdLst>
                  <a:gd name="T0" fmla="*/ 273 w 335"/>
                  <a:gd name="T1" fmla="*/ 14 h 391"/>
                  <a:gd name="T2" fmla="*/ 235 w 335"/>
                  <a:gd name="T3" fmla="*/ 0 h 391"/>
                  <a:gd name="T4" fmla="*/ 228 w 335"/>
                  <a:gd name="T5" fmla="*/ 1 h 391"/>
                  <a:gd name="T6" fmla="*/ 228 w 335"/>
                  <a:gd name="T7" fmla="*/ 1 h 391"/>
                  <a:gd name="T8" fmla="*/ 73 w 335"/>
                  <a:gd name="T9" fmla="*/ 1 h 391"/>
                  <a:gd name="T10" fmla="*/ 64 w 335"/>
                  <a:gd name="T11" fmla="*/ 2 h 391"/>
                  <a:gd name="T12" fmla="*/ 38 w 335"/>
                  <a:gd name="T13" fmla="*/ 15 h 391"/>
                  <a:gd name="T14" fmla="*/ 11 w 335"/>
                  <a:gd name="T15" fmla="*/ 54 h 391"/>
                  <a:gd name="T16" fmla="*/ 0 w 335"/>
                  <a:gd name="T17" fmla="*/ 108 h 391"/>
                  <a:gd name="T18" fmla="*/ 12 w 335"/>
                  <a:gd name="T19" fmla="*/ 159 h 391"/>
                  <a:gd name="T20" fmla="*/ 22 w 335"/>
                  <a:gd name="T21" fmla="*/ 177 h 391"/>
                  <a:gd name="T22" fmla="*/ 42 w 335"/>
                  <a:gd name="T23" fmla="*/ 199 h 391"/>
                  <a:gd name="T24" fmla="*/ 49 w 335"/>
                  <a:gd name="T25" fmla="*/ 205 h 391"/>
                  <a:gd name="T26" fmla="*/ 81 w 335"/>
                  <a:gd name="T27" fmla="*/ 224 h 391"/>
                  <a:gd name="T28" fmla="*/ 141 w 335"/>
                  <a:gd name="T29" fmla="*/ 242 h 391"/>
                  <a:gd name="T30" fmla="*/ 160 w 335"/>
                  <a:gd name="T31" fmla="*/ 244 h 391"/>
                  <a:gd name="T32" fmla="*/ 214 w 335"/>
                  <a:gd name="T33" fmla="*/ 247 h 391"/>
                  <a:gd name="T34" fmla="*/ 246 w 335"/>
                  <a:gd name="T35" fmla="*/ 247 h 391"/>
                  <a:gd name="T36" fmla="*/ 259 w 335"/>
                  <a:gd name="T37" fmla="*/ 243 h 391"/>
                  <a:gd name="T38" fmla="*/ 270 w 335"/>
                  <a:gd name="T39" fmla="*/ 234 h 391"/>
                  <a:gd name="T40" fmla="*/ 276 w 335"/>
                  <a:gd name="T41" fmla="*/ 213 h 391"/>
                  <a:gd name="T42" fmla="*/ 267 w 335"/>
                  <a:gd name="T43" fmla="*/ 192 h 391"/>
                  <a:gd name="T44" fmla="*/ 259 w 335"/>
                  <a:gd name="T45" fmla="*/ 186 h 391"/>
                  <a:gd name="T46" fmla="*/ 243 w 335"/>
                  <a:gd name="T47" fmla="*/ 183 h 391"/>
                  <a:gd name="T48" fmla="*/ 227 w 335"/>
                  <a:gd name="T49" fmla="*/ 183 h 391"/>
                  <a:gd name="T50" fmla="*/ 214 w 335"/>
                  <a:gd name="T51" fmla="*/ 183 h 391"/>
                  <a:gd name="T52" fmla="*/ 193 w 335"/>
                  <a:gd name="T53" fmla="*/ 183 h 391"/>
                  <a:gd name="T54" fmla="*/ 89 w 335"/>
                  <a:gd name="T55" fmla="*/ 155 h 391"/>
                  <a:gd name="T56" fmla="*/ 83 w 335"/>
                  <a:gd name="T57" fmla="*/ 150 h 391"/>
                  <a:gd name="T58" fmla="*/ 214 w 335"/>
                  <a:gd name="T59" fmla="*/ 175 h 391"/>
                  <a:gd name="T60" fmla="*/ 214 w 335"/>
                  <a:gd name="T61" fmla="*/ 175 h 391"/>
                  <a:gd name="T62" fmla="*/ 242 w 335"/>
                  <a:gd name="T63" fmla="*/ 175 h 391"/>
                  <a:gd name="T64" fmla="*/ 244 w 335"/>
                  <a:gd name="T65" fmla="*/ 175 h 391"/>
                  <a:gd name="T66" fmla="*/ 259 w 335"/>
                  <a:gd name="T67" fmla="*/ 177 h 391"/>
                  <a:gd name="T68" fmla="*/ 259 w 335"/>
                  <a:gd name="T69" fmla="*/ 130 h 391"/>
                  <a:gd name="T70" fmla="*/ 259 w 335"/>
                  <a:gd name="T71" fmla="*/ 134 h 391"/>
                  <a:gd name="T72" fmla="*/ 266 w 335"/>
                  <a:gd name="T73" fmla="*/ 181 h 391"/>
                  <a:gd name="T74" fmla="*/ 284 w 335"/>
                  <a:gd name="T75" fmla="*/ 213 h 391"/>
                  <a:gd name="T76" fmla="*/ 270 w 335"/>
                  <a:gd name="T77" fmla="*/ 245 h 391"/>
                  <a:gd name="T78" fmla="*/ 271 w 335"/>
                  <a:gd name="T79" fmla="*/ 292 h 391"/>
                  <a:gd name="T80" fmla="*/ 270 w 335"/>
                  <a:gd name="T81" fmla="*/ 358 h 391"/>
                  <a:gd name="T82" fmla="*/ 301 w 335"/>
                  <a:gd name="T83" fmla="*/ 391 h 391"/>
                  <a:gd name="T84" fmla="*/ 302 w 335"/>
                  <a:gd name="T85" fmla="*/ 391 h 391"/>
                  <a:gd name="T86" fmla="*/ 334 w 335"/>
                  <a:gd name="T87" fmla="*/ 360 h 391"/>
                  <a:gd name="T88" fmla="*/ 335 w 335"/>
                  <a:gd name="T89" fmla="*/ 292 h 391"/>
                  <a:gd name="T90" fmla="*/ 305 w 335"/>
                  <a:gd name="T91" fmla="*/ 60 h 391"/>
                  <a:gd name="T92" fmla="*/ 273 w 335"/>
                  <a:gd name="T93" fmla="*/ 1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5" h="391">
                    <a:moveTo>
                      <a:pt x="273" y="14"/>
                    </a:moveTo>
                    <a:cubicBezTo>
                      <a:pt x="260" y="4"/>
                      <a:pt x="246" y="0"/>
                      <a:pt x="235" y="0"/>
                    </a:cubicBezTo>
                    <a:cubicBezTo>
                      <a:pt x="233" y="0"/>
                      <a:pt x="230" y="1"/>
                      <a:pt x="228" y="1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0" y="1"/>
                      <a:pt x="67" y="1"/>
                      <a:pt x="64" y="2"/>
                    </a:cubicBezTo>
                    <a:cubicBezTo>
                      <a:pt x="53" y="4"/>
                      <a:pt x="45" y="10"/>
                      <a:pt x="38" y="15"/>
                    </a:cubicBezTo>
                    <a:cubicBezTo>
                      <a:pt x="26" y="26"/>
                      <a:pt x="18" y="39"/>
                      <a:pt x="11" y="54"/>
                    </a:cubicBezTo>
                    <a:cubicBezTo>
                      <a:pt x="5" y="70"/>
                      <a:pt x="0" y="88"/>
                      <a:pt x="0" y="108"/>
                    </a:cubicBezTo>
                    <a:cubicBezTo>
                      <a:pt x="0" y="124"/>
                      <a:pt x="4" y="142"/>
                      <a:pt x="12" y="159"/>
                    </a:cubicBezTo>
                    <a:cubicBezTo>
                      <a:pt x="15" y="165"/>
                      <a:pt x="18" y="171"/>
                      <a:pt x="22" y="177"/>
                    </a:cubicBezTo>
                    <a:cubicBezTo>
                      <a:pt x="27" y="185"/>
                      <a:pt x="34" y="192"/>
                      <a:pt x="42" y="199"/>
                    </a:cubicBezTo>
                    <a:cubicBezTo>
                      <a:pt x="44" y="201"/>
                      <a:pt x="47" y="203"/>
                      <a:pt x="49" y="205"/>
                    </a:cubicBezTo>
                    <a:cubicBezTo>
                      <a:pt x="58" y="212"/>
                      <a:pt x="69" y="218"/>
                      <a:pt x="81" y="224"/>
                    </a:cubicBezTo>
                    <a:cubicBezTo>
                      <a:pt x="98" y="232"/>
                      <a:pt x="118" y="238"/>
                      <a:pt x="141" y="242"/>
                    </a:cubicBezTo>
                    <a:cubicBezTo>
                      <a:pt x="147" y="243"/>
                      <a:pt x="153" y="244"/>
                      <a:pt x="160" y="244"/>
                    </a:cubicBezTo>
                    <a:cubicBezTo>
                      <a:pt x="176" y="246"/>
                      <a:pt x="195" y="247"/>
                      <a:pt x="214" y="247"/>
                    </a:cubicBezTo>
                    <a:cubicBezTo>
                      <a:pt x="224" y="247"/>
                      <a:pt x="235" y="247"/>
                      <a:pt x="246" y="247"/>
                    </a:cubicBezTo>
                    <a:cubicBezTo>
                      <a:pt x="251" y="246"/>
                      <a:pt x="255" y="245"/>
                      <a:pt x="259" y="243"/>
                    </a:cubicBezTo>
                    <a:cubicBezTo>
                      <a:pt x="263" y="241"/>
                      <a:pt x="267" y="238"/>
                      <a:pt x="270" y="234"/>
                    </a:cubicBezTo>
                    <a:cubicBezTo>
                      <a:pt x="274" y="228"/>
                      <a:pt x="277" y="221"/>
                      <a:pt x="276" y="213"/>
                    </a:cubicBezTo>
                    <a:cubicBezTo>
                      <a:pt x="276" y="205"/>
                      <a:pt x="272" y="198"/>
                      <a:pt x="267" y="192"/>
                    </a:cubicBezTo>
                    <a:cubicBezTo>
                      <a:pt x="265" y="190"/>
                      <a:pt x="262" y="188"/>
                      <a:pt x="259" y="186"/>
                    </a:cubicBezTo>
                    <a:cubicBezTo>
                      <a:pt x="254" y="184"/>
                      <a:pt x="248" y="182"/>
                      <a:pt x="243" y="183"/>
                    </a:cubicBezTo>
                    <a:cubicBezTo>
                      <a:pt x="237" y="183"/>
                      <a:pt x="232" y="183"/>
                      <a:pt x="227" y="183"/>
                    </a:cubicBezTo>
                    <a:cubicBezTo>
                      <a:pt x="223" y="183"/>
                      <a:pt x="218" y="183"/>
                      <a:pt x="214" y="183"/>
                    </a:cubicBezTo>
                    <a:cubicBezTo>
                      <a:pt x="207" y="183"/>
                      <a:pt x="200" y="183"/>
                      <a:pt x="193" y="183"/>
                    </a:cubicBezTo>
                    <a:cubicBezTo>
                      <a:pt x="138" y="180"/>
                      <a:pt x="106" y="168"/>
                      <a:pt x="89" y="155"/>
                    </a:cubicBezTo>
                    <a:cubicBezTo>
                      <a:pt x="87" y="153"/>
                      <a:pt x="85" y="152"/>
                      <a:pt x="83" y="150"/>
                    </a:cubicBezTo>
                    <a:cubicBezTo>
                      <a:pt x="112" y="162"/>
                      <a:pt x="162" y="175"/>
                      <a:pt x="214" y="175"/>
                    </a:cubicBezTo>
                    <a:cubicBezTo>
                      <a:pt x="214" y="175"/>
                      <a:pt x="214" y="175"/>
                      <a:pt x="214" y="175"/>
                    </a:cubicBezTo>
                    <a:cubicBezTo>
                      <a:pt x="223" y="175"/>
                      <a:pt x="233" y="175"/>
                      <a:pt x="242" y="175"/>
                    </a:cubicBezTo>
                    <a:cubicBezTo>
                      <a:pt x="243" y="175"/>
                      <a:pt x="244" y="175"/>
                      <a:pt x="244" y="175"/>
                    </a:cubicBezTo>
                    <a:cubicBezTo>
                      <a:pt x="249" y="175"/>
                      <a:pt x="254" y="176"/>
                      <a:pt x="259" y="177"/>
                    </a:cubicBezTo>
                    <a:cubicBezTo>
                      <a:pt x="259" y="130"/>
                      <a:pt x="259" y="130"/>
                      <a:pt x="259" y="130"/>
                    </a:cubicBezTo>
                    <a:cubicBezTo>
                      <a:pt x="259" y="131"/>
                      <a:pt x="259" y="132"/>
                      <a:pt x="259" y="134"/>
                    </a:cubicBezTo>
                    <a:cubicBezTo>
                      <a:pt x="262" y="147"/>
                      <a:pt x="264" y="163"/>
                      <a:pt x="266" y="181"/>
                    </a:cubicBezTo>
                    <a:cubicBezTo>
                      <a:pt x="277" y="188"/>
                      <a:pt x="284" y="199"/>
                      <a:pt x="284" y="213"/>
                    </a:cubicBezTo>
                    <a:cubicBezTo>
                      <a:pt x="285" y="226"/>
                      <a:pt x="279" y="237"/>
                      <a:pt x="270" y="245"/>
                    </a:cubicBezTo>
                    <a:cubicBezTo>
                      <a:pt x="271" y="260"/>
                      <a:pt x="271" y="275"/>
                      <a:pt x="271" y="292"/>
                    </a:cubicBezTo>
                    <a:cubicBezTo>
                      <a:pt x="271" y="312"/>
                      <a:pt x="270" y="334"/>
                      <a:pt x="270" y="358"/>
                    </a:cubicBezTo>
                    <a:cubicBezTo>
                      <a:pt x="269" y="375"/>
                      <a:pt x="283" y="390"/>
                      <a:pt x="301" y="391"/>
                    </a:cubicBezTo>
                    <a:cubicBezTo>
                      <a:pt x="301" y="391"/>
                      <a:pt x="301" y="391"/>
                      <a:pt x="302" y="391"/>
                    </a:cubicBezTo>
                    <a:cubicBezTo>
                      <a:pt x="319" y="391"/>
                      <a:pt x="333" y="377"/>
                      <a:pt x="334" y="360"/>
                    </a:cubicBezTo>
                    <a:cubicBezTo>
                      <a:pt x="334" y="336"/>
                      <a:pt x="335" y="313"/>
                      <a:pt x="335" y="292"/>
                    </a:cubicBezTo>
                    <a:cubicBezTo>
                      <a:pt x="335" y="170"/>
                      <a:pt x="322" y="102"/>
                      <a:pt x="305" y="60"/>
                    </a:cubicBezTo>
                    <a:cubicBezTo>
                      <a:pt x="296" y="39"/>
                      <a:pt x="285" y="24"/>
                      <a:pt x="273" y="1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7318421" y="2741084"/>
            <a:ext cx="1122595" cy="1218995"/>
            <a:chOff x="3931271" y="3380485"/>
            <a:chExt cx="572744" cy="621927"/>
          </a:xfrm>
        </p:grpSpPr>
        <p:grpSp>
          <p:nvGrpSpPr>
            <p:cNvPr id="39" name="Group 38"/>
            <p:cNvGrpSpPr/>
            <p:nvPr/>
          </p:nvGrpSpPr>
          <p:grpSpPr>
            <a:xfrm>
              <a:off x="4234575" y="3392920"/>
              <a:ext cx="269440" cy="609492"/>
              <a:chOff x="1048991" y="874087"/>
              <a:chExt cx="269440" cy="609492"/>
            </a:xfrm>
          </p:grpSpPr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1048991" y="1019027"/>
                <a:ext cx="269440" cy="464552"/>
              </a:xfrm>
              <a:custGeom>
                <a:avLst/>
                <a:gdLst>
                  <a:gd name="T0" fmla="*/ 339 w 406"/>
                  <a:gd name="T1" fmla="*/ 697 h 702"/>
                  <a:gd name="T2" fmla="*/ 378 w 406"/>
                  <a:gd name="T3" fmla="*/ 638 h 702"/>
                  <a:gd name="T4" fmla="*/ 312 w 406"/>
                  <a:gd name="T5" fmla="*/ 312 h 702"/>
                  <a:gd name="T6" fmla="*/ 313 w 406"/>
                  <a:gd name="T7" fmla="*/ 304 h 702"/>
                  <a:gd name="T8" fmla="*/ 313 w 406"/>
                  <a:gd name="T9" fmla="*/ 92 h 702"/>
                  <a:gd name="T10" fmla="*/ 323 w 406"/>
                  <a:gd name="T11" fmla="*/ 116 h 702"/>
                  <a:gd name="T12" fmla="*/ 342 w 406"/>
                  <a:gd name="T13" fmla="*/ 283 h 702"/>
                  <a:gd name="T14" fmla="*/ 341 w 406"/>
                  <a:gd name="T15" fmla="*/ 330 h 702"/>
                  <a:gd name="T16" fmla="*/ 372 w 406"/>
                  <a:gd name="T17" fmla="*/ 363 h 702"/>
                  <a:gd name="T18" fmla="*/ 373 w 406"/>
                  <a:gd name="T19" fmla="*/ 363 h 702"/>
                  <a:gd name="T20" fmla="*/ 405 w 406"/>
                  <a:gd name="T21" fmla="*/ 332 h 702"/>
                  <a:gd name="T22" fmla="*/ 406 w 406"/>
                  <a:gd name="T23" fmla="*/ 283 h 702"/>
                  <a:gd name="T24" fmla="*/ 364 w 406"/>
                  <a:gd name="T25" fmla="*/ 52 h 702"/>
                  <a:gd name="T26" fmla="*/ 322 w 406"/>
                  <a:gd name="T27" fmla="*/ 10 h 702"/>
                  <a:gd name="T28" fmla="*/ 286 w 406"/>
                  <a:gd name="T29" fmla="*/ 0 h 702"/>
                  <a:gd name="T30" fmla="*/ 286 w 406"/>
                  <a:gd name="T31" fmla="*/ 0 h 702"/>
                  <a:gd name="T32" fmla="*/ 282 w 406"/>
                  <a:gd name="T33" fmla="*/ 0 h 702"/>
                  <a:gd name="T34" fmla="*/ 127 w 406"/>
                  <a:gd name="T35" fmla="*/ 0 h 702"/>
                  <a:gd name="T36" fmla="*/ 127 w 406"/>
                  <a:gd name="T37" fmla="*/ 0 h 702"/>
                  <a:gd name="T38" fmla="*/ 118 w 406"/>
                  <a:gd name="T39" fmla="*/ 0 h 702"/>
                  <a:gd name="T40" fmla="*/ 118 w 406"/>
                  <a:gd name="T41" fmla="*/ 0 h 702"/>
                  <a:gd name="T42" fmla="*/ 60 w 406"/>
                  <a:gd name="T43" fmla="*/ 26 h 702"/>
                  <a:gd name="T44" fmla="*/ 19 w 406"/>
                  <a:gd name="T45" fmla="*/ 71 h 702"/>
                  <a:gd name="T46" fmla="*/ 0 w 406"/>
                  <a:gd name="T47" fmla="*/ 144 h 702"/>
                  <a:gd name="T48" fmla="*/ 60 w 406"/>
                  <a:gd name="T49" fmla="*/ 312 h 702"/>
                  <a:gd name="T50" fmla="*/ 87 w 406"/>
                  <a:gd name="T51" fmla="*/ 327 h 702"/>
                  <a:gd name="T52" fmla="*/ 97 w 406"/>
                  <a:gd name="T53" fmla="*/ 325 h 702"/>
                  <a:gd name="T54" fmla="*/ 97 w 406"/>
                  <a:gd name="T55" fmla="*/ 648 h 702"/>
                  <a:gd name="T56" fmla="*/ 146 w 406"/>
                  <a:gd name="T57" fmla="*/ 698 h 702"/>
                  <a:gd name="T58" fmla="*/ 195 w 406"/>
                  <a:gd name="T59" fmla="*/ 648 h 702"/>
                  <a:gd name="T60" fmla="*/ 195 w 406"/>
                  <a:gd name="T61" fmla="*/ 335 h 702"/>
                  <a:gd name="T62" fmla="*/ 216 w 406"/>
                  <a:gd name="T63" fmla="*/ 335 h 702"/>
                  <a:gd name="T64" fmla="*/ 281 w 406"/>
                  <a:gd name="T65" fmla="*/ 658 h 702"/>
                  <a:gd name="T66" fmla="*/ 339 w 406"/>
                  <a:gd name="T67" fmla="*/ 697 h 702"/>
                  <a:gd name="T68" fmla="*/ 64 w 406"/>
                  <a:gd name="T69" fmla="*/ 144 h 702"/>
                  <a:gd name="T70" fmla="*/ 74 w 406"/>
                  <a:gd name="T71" fmla="*/ 103 h 702"/>
                  <a:gd name="T72" fmla="*/ 97 w 406"/>
                  <a:gd name="T73" fmla="*/ 79 h 702"/>
                  <a:gd name="T74" fmla="*/ 97 w 406"/>
                  <a:gd name="T75" fmla="*/ 228 h 702"/>
                  <a:gd name="T76" fmla="*/ 97 w 406"/>
                  <a:gd name="T77" fmla="*/ 247 h 702"/>
                  <a:gd name="T78" fmla="*/ 64 w 406"/>
                  <a:gd name="T79" fmla="*/ 144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6" h="702">
                    <a:moveTo>
                      <a:pt x="339" y="697"/>
                    </a:moveTo>
                    <a:cubicBezTo>
                      <a:pt x="366" y="691"/>
                      <a:pt x="383" y="665"/>
                      <a:pt x="378" y="638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3" y="310"/>
                      <a:pt x="313" y="307"/>
                      <a:pt x="313" y="304"/>
                    </a:cubicBezTo>
                    <a:cubicBezTo>
                      <a:pt x="313" y="92"/>
                      <a:pt x="313" y="92"/>
                      <a:pt x="313" y="92"/>
                    </a:cubicBezTo>
                    <a:cubicBezTo>
                      <a:pt x="316" y="99"/>
                      <a:pt x="319" y="107"/>
                      <a:pt x="323" y="116"/>
                    </a:cubicBezTo>
                    <a:cubicBezTo>
                      <a:pt x="333" y="149"/>
                      <a:pt x="342" y="202"/>
                      <a:pt x="342" y="283"/>
                    </a:cubicBezTo>
                    <a:cubicBezTo>
                      <a:pt x="342" y="298"/>
                      <a:pt x="342" y="313"/>
                      <a:pt x="341" y="330"/>
                    </a:cubicBezTo>
                    <a:cubicBezTo>
                      <a:pt x="341" y="347"/>
                      <a:pt x="354" y="362"/>
                      <a:pt x="372" y="363"/>
                    </a:cubicBezTo>
                    <a:cubicBezTo>
                      <a:pt x="373" y="363"/>
                      <a:pt x="373" y="363"/>
                      <a:pt x="373" y="363"/>
                    </a:cubicBezTo>
                    <a:cubicBezTo>
                      <a:pt x="390" y="363"/>
                      <a:pt x="405" y="349"/>
                      <a:pt x="405" y="332"/>
                    </a:cubicBezTo>
                    <a:cubicBezTo>
                      <a:pt x="406" y="315"/>
                      <a:pt x="406" y="299"/>
                      <a:pt x="406" y="283"/>
                    </a:cubicBezTo>
                    <a:cubicBezTo>
                      <a:pt x="406" y="161"/>
                      <a:pt x="388" y="93"/>
                      <a:pt x="364" y="52"/>
                    </a:cubicBezTo>
                    <a:cubicBezTo>
                      <a:pt x="351" y="31"/>
                      <a:pt x="337" y="18"/>
                      <a:pt x="322" y="10"/>
                    </a:cubicBezTo>
                    <a:cubicBezTo>
                      <a:pt x="308" y="2"/>
                      <a:pt x="295" y="0"/>
                      <a:pt x="286" y="0"/>
                    </a:cubicBezTo>
                    <a:cubicBezTo>
                      <a:pt x="286" y="0"/>
                      <a:pt x="286" y="0"/>
                      <a:pt x="286" y="0"/>
                    </a:cubicBezTo>
                    <a:cubicBezTo>
                      <a:pt x="285" y="0"/>
                      <a:pt x="283" y="0"/>
                      <a:pt x="28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0"/>
                      <a:pt x="121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5" y="1"/>
                      <a:pt x="89" y="6"/>
                      <a:pt x="60" y="26"/>
                    </a:cubicBezTo>
                    <a:cubicBezTo>
                      <a:pt x="45" y="37"/>
                      <a:pt x="30" y="51"/>
                      <a:pt x="19" y="71"/>
                    </a:cubicBezTo>
                    <a:cubicBezTo>
                      <a:pt x="7" y="90"/>
                      <a:pt x="0" y="115"/>
                      <a:pt x="0" y="144"/>
                    </a:cubicBezTo>
                    <a:cubicBezTo>
                      <a:pt x="0" y="190"/>
                      <a:pt x="18" y="244"/>
                      <a:pt x="60" y="312"/>
                    </a:cubicBezTo>
                    <a:cubicBezTo>
                      <a:pt x="66" y="321"/>
                      <a:pt x="77" y="327"/>
                      <a:pt x="87" y="327"/>
                    </a:cubicBezTo>
                    <a:cubicBezTo>
                      <a:pt x="90" y="327"/>
                      <a:pt x="94" y="326"/>
                      <a:pt x="97" y="325"/>
                    </a:cubicBezTo>
                    <a:cubicBezTo>
                      <a:pt x="97" y="648"/>
                      <a:pt x="97" y="648"/>
                      <a:pt x="97" y="648"/>
                    </a:cubicBezTo>
                    <a:cubicBezTo>
                      <a:pt x="97" y="676"/>
                      <a:pt x="119" y="698"/>
                      <a:pt x="146" y="698"/>
                    </a:cubicBezTo>
                    <a:cubicBezTo>
                      <a:pt x="173" y="698"/>
                      <a:pt x="195" y="676"/>
                      <a:pt x="195" y="648"/>
                    </a:cubicBezTo>
                    <a:cubicBezTo>
                      <a:pt x="195" y="335"/>
                      <a:pt x="195" y="335"/>
                      <a:pt x="195" y="335"/>
                    </a:cubicBezTo>
                    <a:cubicBezTo>
                      <a:pt x="216" y="335"/>
                      <a:pt x="216" y="335"/>
                      <a:pt x="216" y="335"/>
                    </a:cubicBezTo>
                    <a:cubicBezTo>
                      <a:pt x="281" y="658"/>
                      <a:pt x="281" y="658"/>
                      <a:pt x="281" y="658"/>
                    </a:cubicBezTo>
                    <a:cubicBezTo>
                      <a:pt x="286" y="685"/>
                      <a:pt x="313" y="702"/>
                      <a:pt x="339" y="697"/>
                    </a:cubicBezTo>
                    <a:close/>
                    <a:moveTo>
                      <a:pt x="64" y="144"/>
                    </a:moveTo>
                    <a:cubicBezTo>
                      <a:pt x="64" y="126"/>
                      <a:pt x="68" y="113"/>
                      <a:pt x="74" y="103"/>
                    </a:cubicBezTo>
                    <a:cubicBezTo>
                      <a:pt x="80" y="93"/>
                      <a:pt x="88" y="85"/>
                      <a:pt x="97" y="79"/>
                    </a:cubicBezTo>
                    <a:cubicBezTo>
                      <a:pt x="97" y="228"/>
                      <a:pt x="97" y="228"/>
                      <a:pt x="97" y="228"/>
                    </a:cubicBezTo>
                    <a:cubicBezTo>
                      <a:pt x="97" y="247"/>
                      <a:pt x="97" y="247"/>
                      <a:pt x="97" y="247"/>
                    </a:cubicBezTo>
                    <a:cubicBezTo>
                      <a:pt x="72" y="202"/>
                      <a:pt x="64" y="167"/>
                      <a:pt x="64" y="14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4"/>
              <p:cNvSpPr>
                <a:spLocks/>
              </p:cNvSpPr>
              <p:nvPr/>
            </p:nvSpPr>
            <p:spPr bwMode="auto">
              <a:xfrm>
                <a:off x="1119603" y="874087"/>
                <a:ext cx="130075" cy="131933"/>
              </a:xfrm>
              <a:custGeom>
                <a:avLst/>
                <a:gdLst>
                  <a:gd name="T0" fmla="*/ 119 w 198"/>
                  <a:gd name="T1" fmla="*/ 11 h 198"/>
                  <a:gd name="T2" fmla="*/ 11 w 198"/>
                  <a:gd name="T3" fmla="*/ 79 h 198"/>
                  <a:gd name="T4" fmla="*/ 78 w 198"/>
                  <a:gd name="T5" fmla="*/ 187 h 198"/>
                  <a:gd name="T6" fmla="*/ 186 w 198"/>
                  <a:gd name="T7" fmla="*/ 119 h 198"/>
                  <a:gd name="T8" fmla="*/ 119 w 198"/>
                  <a:gd name="T9" fmla="*/ 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119" y="11"/>
                    </a:moveTo>
                    <a:cubicBezTo>
                      <a:pt x="71" y="0"/>
                      <a:pt x="22" y="30"/>
                      <a:pt x="11" y="79"/>
                    </a:cubicBezTo>
                    <a:cubicBezTo>
                      <a:pt x="0" y="127"/>
                      <a:pt x="30" y="175"/>
                      <a:pt x="78" y="187"/>
                    </a:cubicBezTo>
                    <a:cubicBezTo>
                      <a:pt x="127" y="198"/>
                      <a:pt x="175" y="168"/>
                      <a:pt x="186" y="119"/>
                    </a:cubicBezTo>
                    <a:cubicBezTo>
                      <a:pt x="198" y="71"/>
                      <a:pt x="168" y="23"/>
                      <a:pt x="119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3931271" y="3380485"/>
              <a:ext cx="254575" cy="609493"/>
              <a:chOff x="216514" y="872228"/>
              <a:chExt cx="254575" cy="609493"/>
            </a:xfrm>
          </p:grpSpPr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277835" y="872228"/>
                <a:ext cx="131933" cy="131933"/>
              </a:xfrm>
              <a:custGeom>
                <a:avLst/>
                <a:gdLst>
                  <a:gd name="T0" fmla="*/ 78 w 198"/>
                  <a:gd name="T1" fmla="*/ 11 h 198"/>
                  <a:gd name="T2" fmla="*/ 11 w 198"/>
                  <a:gd name="T3" fmla="*/ 119 h 198"/>
                  <a:gd name="T4" fmla="*/ 119 w 198"/>
                  <a:gd name="T5" fmla="*/ 187 h 198"/>
                  <a:gd name="T6" fmla="*/ 186 w 198"/>
                  <a:gd name="T7" fmla="*/ 79 h 198"/>
                  <a:gd name="T8" fmla="*/ 78 w 198"/>
                  <a:gd name="T9" fmla="*/ 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78" y="11"/>
                    </a:moveTo>
                    <a:cubicBezTo>
                      <a:pt x="30" y="23"/>
                      <a:pt x="0" y="71"/>
                      <a:pt x="11" y="119"/>
                    </a:cubicBezTo>
                    <a:cubicBezTo>
                      <a:pt x="22" y="168"/>
                      <a:pt x="71" y="198"/>
                      <a:pt x="119" y="187"/>
                    </a:cubicBezTo>
                    <a:cubicBezTo>
                      <a:pt x="168" y="175"/>
                      <a:pt x="198" y="127"/>
                      <a:pt x="186" y="79"/>
                    </a:cubicBezTo>
                    <a:cubicBezTo>
                      <a:pt x="175" y="30"/>
                      <a:pt x="127" y="0"/>
                      <a:pt x="78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6"/>
              <p:cNvSpPr>
                <a:spLocks/>
              </p:cNvSpPr>
              <p:nvPr/>
            </p:nvSpPr>
            <p:spPr bwMode="auto">
              <a:xfrm>
                <a:off x="216514" y="1015311"/>
                <a:ext cx="254575" cy="449686"/>
              </a:xfrm>
              <a:custGeom>
                <a:avLst/>
                <a:gdLst>
                  <a:gd name="T0" fmla="*/ 75 w 382"/>
                  <a:gd name="T1" fmla="*/ 325 h 679"/>
                  <a:gd name="T2" fmla="*/ 75 w 382"/>
                  <a:gd name="T3" fmla="*/ 183 h 679"/>
                  <a:gd name="T4" fmla="*/ 64 w 382"/>
                  <a:gd name="T5" fmla="*/ 121 h 679"/>
                  <a:gd name="T6" fmla="*/ 71 w 382"/>
                  <a:gd name="T7" fmla="*/ 86 h 679"/>
                  <a:gd name="T8" fmla="*/ 83 w 382"/>
                  <a:gd name="T9" fmla="*/ 73 h 679"/>
                  <a:gd name="T10" fmla="*/ 83 w 382"/>
                  <a:gd name="T11" fmla="*/ 136 h 679"/>
                  <a:gd name="T12" fmla="*/ 83 w 382"/>
                  <a:gd name="T13" fmla="*/ 141 h 679"/>
                  <a:gd name="T14" fmla="*/ 83 w 382"/>
                  <a:gd name="T15" fmla="*/ 207 h 679"/>
                  <a:gd name="T16" fmla="*/ 83 w 382"/>
                  <a:gd name="T17" fmla="*/ 228 h 679"/>
                  <a:gd name="T18" fmla="*/ 83 w 382"/>
                  <a:gd name="T19" fmla="*/ 304 h 679"/>
                  <a:gd name="T20" fmla="*/ 83 w 382"/>
                  <a:gd name="T21" fmla="*/ 327 h 679"/>
                  <a:gd name="T22" fmla="*/ 83 w 382"/>
                  <a:gd name="T23" fmla="*/ 349 h 679"/>
                  <a:gd name="T24" fmla="*/ 83 w 382"/>
                  <a:gd name="T25" fmla="*/ 357 h 679"/>
                  <a:gd name="T26" fmla="*/ 83 w 382"/>
                  <a:gd name="T27" fmla="*/ 551 h 679"/>
                  <a:gd name="T28" fmla="*/ 163 w 382"/>
                  <a:gd name="T29" fmla="*/ 444 h 679"/>
                  <a:gd name="T30" fmla="*/ 181 w 382"/>
                  <a:gd name="T31" fmla="*/ 388 h 679"/>
                  <a:gd name="T32" fmla="*/ 181 w 382"/>
                  <a:gd name="T33" fmla="*/ 365 h 679"/>
                  <a:gd name="T34" fmla="*/ 181 w 382"/>
                  <a:gd name="T35" fmla="*/ 344 h 679"/>
                  <a:gd name="T36" fmla="*/ 181 w 382"/>
                  <a:gd name="T37" fmla="*/ 335 h 679"/>
                  <a:gd name="T38" fmla="*/ 197 w 382"/>
                  <a:gd name="T39" fmla="*/ 335 h 679"/>
                  <a:gd name="T40" fmla="*/ 181 w 382"/>
                  <a:gd name="T41" fmla="*/ 418 h 679"/>
                  <a:gd name="T42" fmla="*/ 171 w 382"/>
                  <a:gd name="T43" fmla="*/ 447 h 679"/>
                  <a:gd name="T44" fmla="*/ 83 w 382"/>
                  <a:gd name="T45" fmla="*/ 561 h 679"/>
                  <a:gd name="T46" fmla="*/ 50 w 382"/>
                  <a:gd name="T47" fmla="*/ 582 h 679"/>
                  <a:gd name="T48" fmla="*/ 30 w 382"/>
                  <a:gd name="T49" fmla="*/ 653 h 679"/>
                  <a:gd name="T50" fmla="*/ 75 w 382"/>
                  <a:gd name="T51" fmla="*/ 679 h 679"/>
                  <a:gd name="T52" fmla="*/ 89 w 382"/>
                  <a:gd name="T53" fmla="*/ 677 h 679"/>
                  <a:gd name="T54" fmla="*/ 100 w 382"/>
                  <a:gd name="T55" fmla="*/ 673 h 679"/>
                  <a:gd name="T56" fmla="*/ 181 w 382"/>
                  <a:gd name="T57" fmla="*/ 613 h 679"/>
                  <a:gd name="T58" fmla="*/ 267 w 382"/>
                  <a:gd name="T59" fmla="*/ 487 h 679"/>
                  <a:gd name="T60" fmla="*/ 301 w 382"/>
                  <a:gd name="T61" fmla="*/ 327 h 679"/>
                  <a:gd name="T62" fmla="*/ 301 w 382"/>
                  <a:gd name="T63" fmla="*/ 312 h 679"/>
                  <a:gd name="T64" fmla="*/ 299 w 382"/>
                  <a:gd name="T65" fmla="*/ 261 h 679"/>
                  <a:gd name="T66" fmla="*/ 299 w 382"/>
                  <a:gd name="T67" fmla="*/ 207 h 679"/>
                  <a:gd name="T68" fmla="*/ 299 w 382"/>
                  <a:gd name="T69" fmla="*/ 141 h 679"/>
                  <a:gd name="T70" fmla="*/ 299 w 382"/>
                  <a:gd name="T71" fmla="*/ 73 h 679"/>
                  <a:gd name="T72" fmla="*/ 311 w 382"/>
                  <a:gd name="T73" fmla="*/ 87 h 679"/>
                  <a:gd name="T74" fmla="*/ 318 w 382"/>
                  <a:gd name="T75" fmla="*/ 121 h 679"/>
                  <a:gd name="T76" fmla="*/ 307 w 382"/>
                  <a:gd name="T77" fmla="*/ 183 h 679"/>
                  <a:gd name="T78" fmla="*/ 307 w 382"/>
                  <a:gd name="T79" fmla="*/ 260 h 679"/>
                  <a:gd name="T80" fmla="*/ 309 w 382"/>
                  <a:gd name="T81" fmla="*/ 312 h 679"/>
                  <a:gd name="T82" fmla="*/ 309 w 382"/>
                  <a:gd name="T83" fmla="*/ 324 h 679"/>
                  <a:gd name="T84" fmla="*/ 322 w 382"/>
                  <a:gd name="T85" fmla="*/ 310 h 679"/>
                  <a:gd name="T86" fmla="*/ 382 w 382"/>
                  <a:gd name="T87" fmla="*/ 121 h 679"/>
                  <a:gd name="T88" fmla="*/ 366 w 382"/>
                  <a:gd name="T89" fmla="*/ 55 h 679"/>
                  <a:gd name="T90" fmla="*/ 309 w 382"/>
                  <a:gd name="T91" fmla="*/ 7 h 679"/>
                  <a:gd name="T92" fmla="*/ 275 w 382"/>
                  <a:gd name="T93" fmla="*/ 1 h 679"/>
                  <a:gd name="T94" fmla="*/ 268 w 382"/>
                  <a:gd name="T95" fmla="*/ 0 h 679"/>
                  <a:gd name="T96" fmla="*/ 113 w 382"/>
                  <a:gd name="T97" fmla="*/ 0 h 679"/>
                  <a:gd name="T98" fmla="*/ 106 w 382"/>
                  <a:gd name="T99" fmla="*/ 1 h 679"/>
                  <a:gd name="T100" fmla="*/ 53 w 382"/>
                  <a:gd name="T101" fmla="*/ 16 h 679"/>
                  <a:gd name="T102" fmla="*/ 15 w 382"/>
                  <a:gd name="T103" fmla="*/ 55 h 679"/>
                  <a:gd name="T104" fmla="*/ 0 w 382"/>
                  <a:gd name="T105" fmla="*/ 121 h 679"/>
                  <a:gd name="T106" fmla="*/ 59 w 382"/>
                  <a:gd name="T107" fmla="*/ 310 h 679"/>
                  <a:gd name="T108" fmla="*/ 75 w 382"/>
                  <a:gd name="T109" fmla="*/ 325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2" h="679">
                    <a:moveTo>
                      <a:pt x="75" y="325"/>
                    </a:moveTo>
                    <a:cubicBezTo>
                      <a:pt x="75" y="183"/>
                      <a:pt x="75" y="183"/>
                      <a:pt x="75" y="183"/>
                    </a:cubicBezTo>
                    <a:cubicBezTo>
                      <a:pt x="67" y="157"/>
                      <a:pt x="64" y="137"/>
                      <a:pt x="64" y="121"/>
                    </a:cubicBezTo>
                    <a:cubicBezTo>
                      <a:pt x="64" y="104"/>
                      <a:pt x="67" y="93"/>
                      <a:pt x="71" y="86"/>
                    </a:cubicBezTo>
                    <a:cubicBezTo>
                      <a:pt x="74" y="80"/>
                      <a:pt x="78" y="76"/>
                      <a:pt x="83" y="73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3" y="207"/>
                      <a:pt x="83" y="207"/>
                      <a:pt x="83" y="207"/>
                    </a:cubicBezTo>
                    <a:cubicBezTo>
                      <a:pt x="83" y="228"/>
                      <a:pt x="83" y="228"/>
                      <a:pt x="83" y="228"/>
                    </a:cubicBezTo>
                    <a:cubicBezTo>
                      <a:pt x="83" y="304"/>
                      <a:pt x="83" y="304"/>
                      <a:pt x="83" y="304"/>
                    </a:cubicBezTo>
                    <a:cubicBezTo>
                      <a:pt x="83" y="327"/>
                      <a:pt x="83" y="327"/>
                      <a:pt x="83" y="327"/>
                    </a:cubicBezTo>
                    <a:cubicBezTo>
                      <a:pt x="83" y="349"/>
                      <a:pt x="83" y="349"/>
                      <a:pt x="83" y="349"/>
                    </a:cubicBezTo>
                    <a:cubicBezTo>
                      <a:pt x="83" y="357"/>
                      <a:pt x="83" y="357"/>
                      <a:pt x="83" y="357"/>
                    </a:cubicBezTo>
                    <a:cubicBezTo>
                      <a:pt x="83" y="551"/>
                      <a:pt x="83" y="551"/>
                      <a:pt x="83" y="551"/>
                    </a:cubicBezTo>
                    <a:cubicBezTo>
                      <a:pt x="118" y="523"/>
                      <a:pt x="145" y="488"/>
                      <a:pt x="163" y="444"/>
                    </a:cubicBezTo>
                    <a:cubicBezTo>
                      <a:pt x="172" y="424"/>
                      <a:pt x="178" y="405"/>
                      <a:pt x="181" y="388"/>
                    </a:cubicBezTo>
                    <a:cubicBezTo>
                      <a:pt x="181" y="365"/>
                      <a:pt x="181" y="365"/>
                      <a:pt x="181" y="36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1" y="335"/>
                      <a:pt x="181" y="335"/>
                      <a:pt x="181" y="335"/>
                    </a:cubicBezTo>
                    <a:cubicBezTo>
                      <a:pt x="197" y="335"/>
                      <a:pt x="197" y="335"/>
                      <a:pt x="197" y="335"/>
                    </a:cubicBezTo>
                    <a:cubicBezTo>
                      <a:pt x="195" y="362"/>
                      <a:pt x="191" y="389"/>
                      <a:pt x="181" y="418"/>
                    </a:cubicBezTo>
                    <a:cubicBezTo>
                      <a:pt x="178" y="428"/>
                      <a:pt x="175" y="437"/>
                      <a:pt x="171" y="447"/>
                    </a:cubicBezTo>
                    <a:cubicBezTo>
                      <a:pt x="153" y="489"/>
                      <a:pt x="127" y="528"/>
                      <a:pt x="83" y="561"/>
                    </a:cubicBezTo>
                    <a:cubicBezTo>
                      <a:pt x="73" y="568"/>
                      <a:pt x="62" y="575"/>
                      <a:pt x="50" y="582"/>
                    </a:cubicBezTo>
                    <a:cubicBezTo>
                      <a:pt x="25" y="596"/>
                      <a:pt x="16" y="628"/>
                      <a:pt x="30" y="653"/>
                    </a:cubicBezTo>
                    <a:cubicBezTo>
                      <a:pt x="39" y="670"/>
                      <a:pt x="57" y="679"/>
                      <a:pt x="75" y="679"/>
                    </a:cubicBezTo>
                    <a:cubicBezTo>
                      <a:pt x="80" y="679"/>
                      <a:pt x="85" y="679"/>
                      <a:pt x="89" y="677"/>
                    </a:cubicBezTo>
                    <a:cubicBezTo>
                      <a:pt x="93" y="676"/>
                      <a:pt x="97" y="675"/>
                      <a:pt x="100" y="673"/>
                    </a:cubicBezTo>
                    <a:cubicBezTo>
                      <a:pt x="132" y="656"/>
                      <a:pt x="159" y="635"/>
                      <a:pt x="181" y="613"/>
                    </a:cubicBezTo>
                    <a:cubicBezTo>
                      <a:pt x="221" y="574"/>
                      <a:pt x="249" y="531"/>
                      <a:pt x="267" y="487"/>
                    </a:cubicBezTo>
                    <a:cubicBezTo>
                      <a:pt x="292" y="426"/>
                      <a:pt x="300" y="372"/>
                      <a:pt x="301" y="327"/>
                    </a:cubicBezTo>
                    <a:cubicBezTo>
                      <a:pt x="301" y="322"/>
                      <a:pt x="301" y="317"/>
                      <a:pt x="301" y="312"/>
                    </a:cubicBezTo>
                    <a:cubicBezTo>
                      <a:pt x="301" y="291"/>
                      <a:pt x="300" y="274"/>
                      <a:pt x="299" y="261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9" y="141"/>
                      <a:pt x="299" y="141"/>
                      <a:pt x="299" y="141"/>
                    </a:cubicBezTo>
                    <a:cubicBezTo>
                      <a:pt x="299" y="73"/>
                      <a:pt x="299" y="73"/>
                      <a:pt x="299" y="73"/>
                    </a:cubicBezTo>
                    <a:cubicBezTo>
                      <a:pt x="303" y="77"/>
                      <a:pt x="307" y="81"/>
                      <a:pt x="311" y="87"/>
                    </a:cubicBezTo>
                    <a:cubicBezTo>
                      <a:pt x="315" y="94"/>
                      <a:pt x="318" y="105"/>
                      <a:pt x="318" y="121"/>
                    </a:cubicBezTo>
                    <a:cubicBezTo>
                      <a:pt x="318" y="137"/>
                      <a:pt x="315" y="157"/>
                      <a:pt x="307" y="183"/>
                    </a:cubicBezTo>
                    <a:cubicBezTo>
                      <a:pt x="307" y="260"/>
                      <a:pt x="307" y="260"/>
                      <a:pt x="307" y="260"/>
                    </a:cubicBezTo>
                    <a:cubicBezTo>
                      <a:pt x="309" y="277"/>
                      <a:pt x="309" y="294"/>
                      <a:pt x="309" y="312"/>
                    </a:cubicBezTo>
                    <a:cubicBezTo>
                      <a:pt x="309" y="316"/>
                      <a:pt x="309" y="320"/>
                      <a:pt x="309" y="324"/>
                    </a:cubicBezTo>
                    <a:cubicBezTo>
                      <a:pt x="315" y="321"/>
                      <a:pt x="319" y="316"/>
                      <a:pt x="322" y="310"/>
                    </a:cubicBezTo>
                    <a:cubicBezTo>
                      <a:pt x="365" y="228"/>
                      <a:pt x="382" y="168"/>
                      <a:pt x="382" y="121"/>
                    </a:cubicBezTo>
                    <a:cubicBezTo>
                      <a:pt x="382" y="95"/>
                      <a:pt x="376" y="72"/>
                      <a:pt x="366" y="55"/>
                    </a:cubicBezTo>
                    <a:cubicBezTo>
                      <a:pt x="351" y="28"/>
                      <a:pt x="327" y="14"/>
                      <a:pt x="309" y="7"/>
                    </a:cubicBezTo>
                    <a:cubicBezTo>
                      <a:pt x="292" y="1"/>
                      <a:pt x="278" y="1"/>
                      <a:pt x="275" y="1"/>
                    </a:cubicBezTo>
                    <a:cubicBezTo>
                      <a:pt x="273" y="0"/>
                      <a:pt x="271" y="0"/>
                      <a:pt x="26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1" y="0"/>
                      <a:pt x="108" y="0"/>
                      <a:pt x="106" y="1"/>
                    </a:cubicBezTo>
                    <a:cubicBezTo>
                      <a:pt x="102" y="1"/>
                      <a:pt x="79" y="1"/>
                      <a:pt x="53" y="16"/>
                    </a:cubicBezTo>
                    <a:cubicBezTo>
                      <a:pt x="39" y="24"/>
                      <a:pt x="25" y="37"/>
                      <a:pt x="15" y="55"/>
                    </a:cubicBezTo>
                    <a:cubicBezTo>
                      <a:pt x="5" y="72"/>
                      <a:pt x="0" y="95"/>
                      <a:pt x="0" y="121"/>
                    </a:cubicBezTo>
                    <a:cubicBezTo>
                      <a:pt x="0" y="168"/>
                      <a:pt x="16" y="228"/>
                      <a:pt x="59" y="310"/>
                    </a:cubicBezTo>
                    <a:cubicBezTo>
                      <a:pt x="63" y="317"/>
                      <a:pt x="68" y="322"/>
                      <a:pt x="75" y="325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7"/>
              <p:cNvSpPr>
                <a:spLocks/>
              </p:cNvSpPr>
              <p:nvPr/>
            </p:nvSpPr>
            <p:spPr bwMode="auto">
              <a:xfrm>
                <a:off x="279693" y="1429691"/>
                <a:ext cx="57604" cy="52030"/>
              </a:xfrm>
              <a:custGeom>
                <a:avLst/>
                <a:gdLst>
                  <a:gd name="T0" fmla="*/ 0 w 87"/>
                  <a:gd name="T1" fmla="*/ 60 h 78"/>
                  <a:gd name="T2" fmla="*/ 38 w 87"/>
                  <a:gd name="T3" fmla="*/ 78 h 78"/>
                  <a:gd name="T4" fmla="*/ 87 w 87"/>
                  <a:gd name="T5" fmla="*/ 28 h 78"/>
                  <a:gd name="T6" fmla="*/ 87 w 87"/>
                  <a:gd name="T7" fmla="*/ 0 h 78"/>
                  <a:gd name="T8" fmla="*/ 10 w 87"/>
                  <a:gd name="T9" fmla="*/ 56 h 78"/>
                  <a:gd name="T10" fmla="*/ 0 w 87"/>
                  <a:gd name="T11" fmla="*/ 6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78">
                    <a:moveTo>
                      <a:pt x="0" y="60"/>
                    </a:moveTo>
                    <a:cubicBezTo>
                      <a:pt x="9" y="71"/>
                      <a:pt x="23" y="78"/>
                      <a:pt x="38" y="78"/>
                    </a:cubicBezTo>
                    <a:cubicBezTo>
                      <a:pt x="65" y="78"/>
                      <a:pt x="87" y="56"/>
                      <a:pt x="87" y="28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6" y="20"/>
                      <a:pt x="40" y="39"/>
                      <a:pt x="10" y="56"/>
                    </a:cubicBezTo>
                    <a:cubicBezTo>
                      <a:pt x="7" y="58"/>
                      <a:pt x="4" y="59"/>
                      <a:pt x="0" y="60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Right Arrow 1"/>
          <p:cNvSpPr/>
          <p:nvPr/>
        </p:nvSpPr>
        <p:spPr>
          <a:xfrm rot="19543914">
            <a:off x="1312334" y="2031999"/>
            <a:ext cx="1418167" cy="2857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095821">
            <a:off x="6502398" y="1951568"/>
            <a:ext cx="1418167" cy="2857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3958166" y="1263650"/>
            <a:ext cx="1305985" cy="28575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02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517">
        <p:fade/>
      </p:transition>
    </mc:Choice>
    <mc:Fallback xmlns="">
      <p:transition xmlns:p14="http://schemas.microsoft.com/office/powerpoint/2010/main" spd="med" advTm="9451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 animBg="1"/>
      <p:bldP spid="48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63999" y="1862671"/>
            <a:ext cx="465664" cy="1238250"/>
            <a:chOff x="1494961" y="874087"/>
            <a:chExt cx="226702" cy="609492"/>
          </a:xfrm>
        </p:grpSpPr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1520976" y="1019027"/>
              <a:ext cx="200687" cy="464552"/>
            </a:xfrm>
            <a:custGeom>
              <a:avLst/>
              <a:gdLst>
                <a:gd name="T0" fmla="*/ 0 w 301"/>
                <a:gd name="T1" fmla="*/ 155 h 702"/>
                <a:gd name="T2" fmla="*/ 0 w 301"/>
                <a:gd name="T3" fmla="*/ 228 h 702"/>
                <a:gd name="T4" fmla="*/ 0 w 301"/>
                <a:gd name="T5" fmla="*/ 304 h 702"/>
                <a:gd name="T6" fmla="*/ 0 w 301"/>
                <a:gd name="T7" fmla="*/ 648 h 702"/>
                <a:gd name="T8" fmla="*/ 50 w 301"/>
                <a:gd name="T9" fmla="*/ 698 h 702"/>
                <a:gd name="T10" fmla="*/ 99 w 301"/>
                <a:gd name="T11" fmla="*/ 648 h 702"/>
                <a:gd name="T12" fmla="*/ 99 w 301"/>
                <a:gd name="T13" fmla="*/ 335 h 702"/>
                <a:gd name="T14" fmla="*/ 120 w 301"/>
                <a:gd name="T15" fmla="*/ 335 h 702"/>
                <a:gd name="T16" fmla="*/ 185 w 301"/>
                <a:gd name="T17" fmla="*/ 658 h 702"/>
                <a:gd name="T18" fmla="*/ 243 w 301"/>
                <a:gd name="T19" fmla="*/ 697 h 702"/>
                <a:gd name="T20" fmla="*/ 282 w 301"/>
                <a:gd name="T21" fmla="*/ 638 h 702"/>
                <a:gd name="T22" fmla="*/ 219 w 301"/>
                <a:gd name="T23" fmla="*/ 330 h 702"/>
                <a:gd name="T24" fmla="*/ 226 w 301"/>
                <a:gd name="T25" fmla="*/ 331 h 702"/>
                <a:gd name="T26" fmla="*/ 254 w 301"/>
                <a:gd name="T27" fmla="*/ 313 h 702"/>
                <a:gd name="T28" fmla="*/ 301 w 301"/>
                <a:gd name="T29" fmla="*/ 149 h 702"/>
                <a:gd name="T30" fmla="*/ 285 w 301"/>
                <a:gd name="T31" fmla="*/ 74 h 702"/>
                <a:gd name="T32" fmla="*/ 229 w 301"/>
                <a:gd name="T33" fmla="*/ 15 h 702"/>
                <a:gd name="T34" fmla="*/ 196 w 301"/>
                <a:gd name="T35" fmla="*/ 1 h 702"/>
                <a:gd name="T36" fmla="*/ 186 w 301"/>
                <a:gd name="T37" fmla="*/ 0 h 702"/>
                <a:gd name="T38" fmla="*/ 144 w 301"/>
                <a:gd name="T39" fmla="*/ 0 h 702"/>
                <a:gd name="T40" fmla="*/ 95 w 301"/>
                <a:gd name="T41" fmla="*/ 93 h 702"/>
                <a:gd name="T42" fmla="*/ 0 w 301"/>
                <a:gd name="T43" fmla="*/ 155 h 702"/>
                <a:gd name="T44" fmla="*/ 237 w 301"/>
                <a:gd name="T45" fmla="*/ 149 h 702"/>
                <a:gd name="T46" fmla="*/ 217 w 301"/>
                <a:gd name="T47" fmla="*/ 240 h 702"/>
                <a:gd name="T48" fmla="*/ 217 w 301"/>
                <a:gd name="T49" fmla="*/ 87 h 702"/>
                <a:gd name="T50" fmla="*/ 237 w 301"/>
                <a:gd name="T51" fmla="*/ 149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702">
                  <a:moveTo>
                    <a:pt x="0" y="155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0" y="676"/>
                    <a:pt x="23" y="698"/>
                    <a:pt x="50" y="698"/>
                  </a:cubicBezTo>
                  <a:cubicBezTo>
                    <a:pt x="77" y="698"/>
                    <a:pt x="99" y="676"/>
                    <a:pt x="99" y="648"/>
                  </a:cubicBezTo>
                  <a:cubicBezTo>
                    <a:pt x="99" y="335"/>
                    <a:pt x="99" y="335"/>
                    <a:pt x="99" y="335"/>
                  </a:cubicBezTo>
                  <a:cubicBezTo>
                    <a:pt x="120" y="335"/>
                    <a:pt x="120" y="335"/>
                    <a:pt x="120" y="335"/>
                  </a:cubicBezTo>
                  <a:cubicBezTo>
                    <a:pt x="185" y="658"/>
                    <a:pt x="185" y="658"/>
                    <a:pt x="185" y="658"/>
                  </a:cubicBezTo>
                  <a:cubicBezTo>
                    <a:pt x="190" y="685"/>
                    <a:pt x="216" y="702"/>
                    <a:pt x="243" y="697"/>
                  </a:cubicBezTo>
                  <a:cubicBezTo>
                    <a:pt x="270" y="691"/>
                    <a:pt x="287" y="665"/>
                    <a:pt x="282" y="638"/>
                  </a:cubicBezTo>
                  <a:cubicBezTo>
                    <a:pt x="219" y="330"/>
                    <a:pt x="219" y="330"/>
                    <a:pt x="219" y="330"/>
                  </a:cubicBezTo>
                  <a:cubicBezTo>
                    <a:pt x="222" y="330"/>
                    <a:pt x="224" y="331"/>
                    <a:pt x="226" y="331"/>
                  </a:cubicBezTo>
                  <a:cubicBezTo>
                    <a:pt x="238" y="331"/>
                    <a:pt x="249" y="324"/>
                    <a:pt x="254" y="313"/>
                  </a:cubicBezTo>
                  <a:cubicBezTo>
                    <a:pt x="288" y="246"/>
                    <a:pt x="301" y="193"/>
                    <a:pt x="301" y="149"/>
                  </a:cubicBezTo>
                  <a:cubicBezTo>
                    <a:pt x="301" y="119"/>
                    <a:pt x="295" y="95"/>
                    <a:pt x="285" y="74"/>
                  </a:cubicBezTo>
                  <a:cubicBezTo>
                    <a:pt x="270" y="44"/>
                    <a:pt x="247" y="26"/>
                    <a:pt x="229" y="15"/>
                  </a:cubicBezTo>
                  <a:cubicBezTo>
                    <a:pt x="213" y="6"/>
                    <a:pt x="200" y="2"/>
                    <a:pt x="196" y="1"/>
                  </a:cubicBezTo>
                  <a:cubicBezTo>
                    <a:pt x="192" y="0"/>
                    <a:pt x="189" y="0"/>
                    <a:pt x="18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27" y="38"/>
                    <a:pt x="111" y="69"/>
                    <a:pt x="95" y="93"/>
                  </a:cubicBezTo>
                  <a:cubicBezTo>
                    <a:pt x="80" y="116"/>
                    <a:pt x="49" y="155"/>
                    <a:pt x="0" y="155"/>
                  </a:cubicBezTo>
                  <a:close/>
                  <a:moveTo>
                    <a:pt x="237" y="149"/>
                  </a:moveTo>
                  <a:cubicBezTo>
                    <a:pt x="237" y="171"/>
                    <a:pt x="232" y="201"/>
                    <a:pt x="217" y="240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227" y="99"/>
                    <a:pt x="237" y="116"/>
                    <a:pt x="237" y="149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528409" y="874087"/>
              <a:ext cx="130075" cy="120784"/>
            </a:xfrm>
            <a:custGeom>
              <a:avLst/>
              <a:gdLst>
                <a:gd name="T0" fmla="*/ 100 w 197"/>
                <a:gd name="T1" fmla="*/ 152 h 181"/>
                <a:gd name="T2" fmla="*/ 116 w 197"/>
                <a:gd name="T3" fmla="*/ 155 h 181"/>
                <a:gd name="T4" fmla="*/ 137 w 197"/>
                <a:gd name="T5" fmla="*/ 177 h 181"/>
                <a:gd name="T6" fmla="*/ 138 w 197"/>
                <a:gd name="T7" fmla="*/ 179 h 181"/>
                <a:gd name="T8" fmla="*/ 185 w 197"/>
                <a:gd name="T9" fmla="*/ 119 h 181"/>
                <a:gd name="T10" fmla="*/ 118 w 197"/>
                <a:gd name="T11" fmla="*/ 11 h 181"/>
                <a:gd name="T12" fmla="*/ 10 w 197"/>
                <a:gd name="T13" fmla="*/ 79 h 181"/>
                <a:gd name="T14" fmla="*/ 61 w 197"/>
                <a:gd name="T15" fmla="*/ 181 h 181"/>
                <a:gd name="T16" fmla="*/ 63 w 197"/>
                <a:gd name="T17" fmla="*/ 176 h 181"/>
                <a:gd name="T18" fmla="*/ 100 w 197"/>
                <a:gd name="T19" fmla="*/ 15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181">
                  <a:moveTo>
                    <a:pt x="100" y="152"/>
                  </a:moveTo>
                  <a:cubicBezTo>
                    <a:pt x="105" y="152"/>
                    <a:pt x="111" y="153"/>
                    <a:pt x="116" y="155"/>
                  </a:cubicBezTo>
                  <a:cubicBezTo>
                    <a:pt x="126" y="159"/>
                    <a:pt x="133" y="167"/>
                    <a:pt x="137" y="177"/>
                  </a:cubicBezTo>
                  <a:cubicBezTo>
                    <a:pt x="137" y="178"/>
                    <a:pt x="138" y="179"/>
                    <a:pt x="138" y="179"/>
                  </a:cubicBezTo>
                  <a:cubicBezTo>
                    <a:pt x="161" y="168"/>
                    <a:pt x="179" y="146"/>
                    <a:pt x="185" y="119"/>
                  </a:cubicBezTo>
                  <a:cubicBezTo>
                    <a:pt x="197" y="71"/>
                    <a:pt x="166" y="23"/>
                    <a:pt x="118" y="11"/>
                  </a:cubicBezTo>
                  <a:cubicBezTo>
                    <a:pt x="70" y="0"/>
                    <a:pt x="21" y="30"/>
                    <a:pt x="10" y="79"/>
                  </a:cubicBezTo>
                  <a:cubicBezTo>
                    <a:pt x="0" y="121"/>
                    <a:pt x="22" y="164"/>
                    <a:pt x="61" y="181"/>
                  </a:cubicBezTo>
                  <a:cubicBezTo>
                    <a:pt x="62" y="179"/>
                    <a:pt x="62" y="177"/>
                    <a:pt x="63" y="176"/>
                  </a:cubicBezTo>
                  <a:cubicBezTo>
                    <a:pt x="70" y="161"/>
                    <a:pt x="84" y="152"/>
                    <a:pt x="100" y="152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494961" y="978146"/>
              <a:ext cx="122642" cy="139366"/>
            </a:xfrm>
            <a:custGeom>
              <a:avLst/>
              <a:gdLst>
                <a:gd name="T0" fmla="*/ 22 w 183"/>
                <a:gd name="T1" fmla="*/ 204 h 212"/>
                <a:gd name="T2" fmla="*/ 26 w 183"/>
                <a:gd name="T3" fmla="*/ 206 h 212"/>
                <a:gd name="T4" fmla="*/ 26 w 183"/>
                <a:gd name="T5" fmla="*/ 206 h 212"/>
                <a:gd name="T6" fmla="*/ 29 w 183"/>
                <a:gd name="T7" fmla="*/ 208 h 212"/>
                <a:gd name="T8" fmla="*/ 31 w 183"/>
                <a:gd name="T9" fmla="*/ 209 h 212"/>
                <a:gd name="T10" fmla="*/ 39 w 183"/>
                <a:gd name="T11" fmla="*/ 211 h 212"/>
                <a:gd name="T12" fmla="*/ 48 w 183"/>
                <a:gd name="T13" fmla="*/ 212 h 212"/>
                <a:gd name="T14" fmla="*/ 49 w 183"/>
                <a:gd name="T15" fmla="*/ 212 h 212"/>
                <a:gd name="T16" fmla="*/ 83 w 183"/>
                <a:gd name="T17" fmla="*/ 200 h 212"/>
                <a:gd name="T18" fmla="*/ 127 w 183"/>
                <a:gd name="T19" fmla="*/ 150 h 212"/>
                <a:gd name="T20" fmla="*/ 174 w 183"/>
                <a:gd name="T21" fmla="*/ 61 h 212"/>
                <a:gd name="T22" fmla="*/ 179 w 183"/>
                <a:gd name="T23" fmla="*/ 49 h 212"/>
                <a:gd name="T24" fmla="*/ 181 w 183"/>
                <a:gd name="T25" fmla="*/ 28 h 212"/>
                <a:gd name="T26" fmla="*/ 163 w 183"/>
                <a:gd name="T27" fmla="*/ 7 h 212"/>
                <a:gd name="T28" fmla="*/ 121 w 183"/>
                <a:gd name="T29" fmla="*/ 24 h 212"/>
                <a:gd name="T30" fmla="*/ 118 w 183"/>
                <a:gd name="T31" fmla="*/ 29 h 212"/>
                <a:gd name="T32" fmla="*/ 104 w 183"/>
                <a:gd name="T33" fmla="*/ 61 h 212"/>
                <a:gd name="T34" fmla="*/ 92 w 183"/>
                <a:gd name="T35" fmla="*/ 82 h 212"/>
                <a:gd name="T36" fmla="*/ 62 w 183"/>
                <a:gd name="T37" fmla="*/ 132 h 212"/>
                <a:gd name="T38" fmla="*/ 48 w 183"/>
                <a:gd name="T39" fmla="*/ 147 h 212"/>
                <a:gd name="T40" fmla="*/ 47 w 183"/>
                <a:gd name="T41" fmla="*/ 147 h 212"/>
                <a:gd name="T42" fmla="*/ 89 w 183"/>
                <a:gd name="T43" fmla="*/ 75 h 212"/>
                <a:gd name="T44" fmla="*/ 95 w 183"/>
                <a:gd name="T45" fmla="*/ 61 h 212"/>
                <a:gd name="T46" fmla="*/ 70 w 183"/>
                <a:gd name="T47" fmla="*/ 61 h 212"/>
                <a:gd name="T48" fmla="*/ 67 w 183"/>
                <a:gd name="T49" fmla="*/ 61 h 212"/>
                <a:gd name="T50" fmla="*/ 62 w 183"/>
                <a:gd name="T51" fmla="*/ 61 h 212"/>
                <a:gd name="T52" fmla="*/ 28 w 183"/>
                <a:gd name="T53" fmla="*/ 74 h 212"/>
                <a:gd name="T54" fmla="*/ 6 w 183"/>
                <a:gd name="T55" fmla="*/ 111 h 212"/>
                <a:gd name="T56" fmla="*/ 0 w 183"/>
                <a:gd name="T57" fmla="*/ 150 h 212"/>
                <a:gd name="T58" fmla="*/ 4 w 183"/>
                <a:gd name="T59" fmla="*/ 178 h 212"/>
                <a:gd name="T60" fmla="*/ 22 w 183"/>
                <a:gd name="T61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3" h="212">
                  <a:moveTo>
                    <a:pt x="22" y="204"/>
                  </a:moveTo>
                  <a:cubicBezTo>
                    <a:pt x="23" y="205"/>
                    <a:pt x="24" y="205"/>
                    <a:pt x="26" y="20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7" y="207"/>
                    <a:pt x="28" y="207"/>
                    <a:pt x="29" y="208"/>
                  </a:cubicBezTo>
                  <a:cubicBezTo>
                    <a:pt x="30" y="208"/>
                    <a:pt x="30" y="208"/>
                    <a:pt x="31" y="209"/>
                  </a:cubicBezTo>
                  <a:cubicBezTo>
                    <a:pt x="34" y="210"/>
                    <a:pt x="37" y="211"/>
                    <a:pt x="39" y="211"/>
                  </a:cubicBezTo>
                  <a:cubicBezTo>
                    <a:pt x="42" y="212"/>
                    <a:pt x="45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62" y="212"/>
                    <a:pt x="73" y="207"/>
                    <a:pt x="83" y="200"/>
                  </a:cubicBezTo>
                  <a:cubicBezTo>
                    <a:pt x="98" y="190"/>
                    <a:pt x="112" y="174"/>
                    <a:pt x="127" y="150"/>
                  </a:cubicBezTo>
                  <a:cubicBezTo>
                    <a:pt x="141" y="128"/>
                    <a:pt x="157" y="99"/>
                    <a:pt x="174" y="61"/>
                  </a:cubicBezTo>
                  <a:cubicBezTo>
                    <a:pt x="176" y="57"/>
                    <a:pt x="177" y="53"/>
                    <a:pt x="179" y="49"/>
                  </a:cubicBezTo>
                  <a:cubicBezTo>
                    <a:pt x="182" y="42"/>
                    <a:pt x="183" y="35"/>
                    <a:pt x="181" y="28"/>
                  </a:cubicBezTo>
                  <a:cubicBezTo>
                    <a:pt x="178" y="19"/>
                    <a:pt x="172" y="11"/>
                    <a:pt x="163" y="7"/>
                  </a:cubicBezTo>
                  <a:cubicBezTo>
                    <a:pt x="146" y="0"/>
                    <a:pt x="128" y="8"/>
                    <a:pt x="121" y="24"/>
                  </a:cubicBezTo>
                  <a:cubicBezTo>
                    <a:pt x="120" y="26"/>
                    <a:pt x="119" y="27"/>
                    <a:pt x="118" y="29"/>
                  </a:cubicBezTo>
                  <a:cubicBezTo>
                    <a:pt x="113" y="41"/>
                    <a:pt x="108" y="51"/>
                    <a:pt x="104" y="61"/>
                  </a:cubicBezTo>
                  <a:cubicBezTo>
                    <a:pt x="100" y="69"/>
                    <a:pt x="96" y="76"/>
                    <a:pt x="92" y="82"/>
                  </a:cubicBezTo>
                  <a:cubicBezTo>
                    <a:pt x="80" y="105"/>
                    <a:pt x="70" y="121"/>
                    <a:pt x="62" y="132"/>
                  </a:cubicBezTo>
                  <a:cubicBezTo>
                    <a:pt x="56" y="140"/>
                    <a:pt x="51" y="145"/>
                    <a:pt x="48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57" y="137"/>
                    <a:pt x="72" y="109"/>
                    <a:pt x="89" y="75"/>
                  </a:cubicBezTo>
                  <a:cubicBezTo>
                    <a:pt x="91" y="70"/>
                    <a:pt x="93" y="65"/>
                    <a:pt x="95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1"/>
                    <a:pt x="68" y="61"/>
                    <a:pt x="67" y="61"/>
                  </a:cubicBezTo>
                  <a:cubicBezTo>
                    <a:pt x="65" y="61"/>
                    <a:pt x="64" y="61"/>
                    <a:pt x="62" y="61"/>
                  </a:cubicBezTo>
                  <a:cubicBezTo>
                    <a:pt x="48" y="61"/>
                    <a:pt x="36" y="67"/>
                    <a:pt x="28" y="74"/>
                  </a:cubicBezTo>
                  <a:cubicBezTo>
                    <a:pt x="16" y="86"/>
                    <a:pt x="10" y="98"/>
                    <a:pt x="6" y="111"/>
                  </a:cubicBezTo>
                  <a:cubicBezTo>
                    <a:pt x="2" y="124"/>
                    <a:pt x="0" y="137"/>
                    <a:pt x="0" y="150"/>
                  </a:cubicBezTo>
                  <a:cubicBezTo>
                    <a:pt x="0" y="159"/>
                    <a:pt x="0" y="168"/>
                    <a:pt x="4" y="178"/>
                  </a:cubicBezTo>
                  <a:cubicBezTo>
                    <a:pt x="6" y="186"/>
                    <a:pt x="11" y="196"/>
                    <a:pt x="22" y="20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0991" y="1261942"/>
            <a:ext cx="1188058" cy="2537479"/>
            <a:chOff x="4603242" y="1833438"/>
            <a:chExt cx="1188058" cy="2537479"/>
          </a:xfrm>
        </p:grpSpPr>
        <p:sp>
          <p:nvSpPr>
            <p:cNvPr id="6" name="Freeform 32"/>
            <p:cNvSpPr>
              <a:spLocks/>
            </p:cNvSpPr>
            <p:nvPr/>
          </p:nvSpPr>
          <p:spPr bwMode="auto">
            <a:xfrm>
              <a:off x="5025303" y="2427386"/>
              <a:ext cx="300883" cy="683823"/>
            </a:xfrm>
            <a:custGeom>
              <a:avLst/>
              <a:gdLst>
                <a:gd name="T0" fmla="*/ 172 w 217"/>
                <a:gd name="T1" fmla="*/ 45 h 489"/>
                <a:gd name="T2" fmla="*/ 118 w 217"/>
                <a:gd name="T3" fmla="*/ 42 h 489"/>
                <a:gd name="T4" fmla="*/ 99 w 217"/>
                <a:gd name="T5" fmla="*/ 40 h 489"/>
                <a:gd name="T6" fmla="*/ 35 w 217"/>
                <a:gd name="T7" fmla="*/ 21 h 489"/>
                <a:gd name="T8" fmla="*/ 4 w 217"/>
                <a:gd name="T9" fmla="*/ 2 h 489"/>
                <a:gd name="T10" fmla="*/ 0 w 217"/>
                <a:gd name="T11" fmla="*/ 0 h 489"/>
                <a:gd name="T12" fmla="*/ 0 w 217"/>
                <a:gd name="T13" fmla="*/ 19 h 489"/>
                <a:gd name="T14" fmla="*/ 0 w 217"/>
                <a:gd name="T15" fmla="*/ 95 h 489"/>
                <a:gd name="T16" fmla="*/ 0 w 217"/>
                <a:gd name="T17" fmla="*/ 439 h 489"/>
                <a:gd name="T18" fmla="*/ 50 w 217"/>
                <a:gd name="T19" fmla="*/ 489 h 489"/>
                <a:gd name="T20" fmla="*/ 99 w 217"/>
                <a:gd name="T21" fmla="*/ 439 h 489"/>
                <a:gd name="T22" fmla="*/ 99 w 217"/>
                <a:gd name="T23" fmla="*/ 126 h 489"/>
                <a:gd name="T24" fmla="*/ 118 w 217"/>
                <a:gd name="T25" fmla="*/ 126 h 489"/>
                <a:gd name="T26" fmla="*/ 118 w 217"/>
                <a:gd name="T27" fmla="*/ 439 h 489"/>
                <a:gd name="T28" fmla="*/ 167 w 217"/>
                <a:gd name="T29" fmla="*/ 489 h 489"/>
                <a:gd name="T30" fmla="*/ 217 w 217"/>
                <a:gd name="T31" fmla="*/ 439 h 489"/>
                <a:gd name="T32" fmla="*/ 217 w 217"/>
                <a:gd name="T33" fmla="*/ 95 h 489"/>
                <a:gd name="T34" fmla="*/ 217 w 217"/>
                <a:gd name="T35" fmla="*/ 42 h 489"/>
                <a:gd name="T36" fmla="*/ 204 w 217"/>
                <a:gd name="T37" fmla="*/ 45 h 489"/>
                <a:gd name="T38" fmla="*/ 172 w 217"/>
                <a:gd name="T39" fmla="*/ 4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7" h="489">
                  <a:moveTo>
                    <a:pt x="172" y="45"/>
                  </a:moveTo>
                  <a:cubicBezTo>
                    <a:pt x="153" y="45"/>
                    <a:pt x="135" y="44"/>
                    <a:pt x="118" y="42"/>
                  </a:cubicBezTo>
                  <a:cubicBezTo>
                    <a:pt x="111" y="42"/>
                    <a:pt x="105" y="41"/>
                    <a:pt x="99" y="40"/>
                  </a:cubicBezTo>
                  <a:cubicBezTo>
                    <a:pt x="75" y="36"/>
                    <a:pt x="54" y="30"/>
                    <a:pt x="35" y="21"/>
                  </a:cubicBezTo>
                  <a:cubicBezTo>
                    <a:pt x="24" y="16"/>
                    <a:pt x="13" y="9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67"/>
                    <a:pt x="22" y="489"/>
                    <a:pt x="50" y="489"/>
                  </a:cubicBezTo>
                  <a:cubicBezTo>
                    <a:pt x="77" y="489"/>
                    <a:pt x="99" y="467"/>
                    <a:pt x="99" y="43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8" y="439"/>
                    <a:pt x="118" y="439"/>
                    <a:pt x="118" y="439"/>
                  </a:cubicBezTo>
                  <a:cubicBezTo>
                    <a:pt x="118" y="467"/>
                    <a:pt x="140" y="489"/>
                    <a:pt x="167" y="489"/>
                  </a:cubicBezTo>
                  <a:cubicBezTo>
                    <a:pt x="195" y="489"/>
                    <a:pt x="217" y="467"/>
                    <a:pt x="217" y="439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3" y="43"/>
                    <a:pt x="209" y="44"/>
                    <a:pt x="204" y="45"/>
                  </a:cubicBezTo>
                  <a:cubicBezTo>
                    <a:pt x="193" y="45"/>
                    <a:pt x="183" y="45"/>
                    <a:pt x="172" y="45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5037025" y="1833438"/>
              <a:ext cx="273531" cy="277437"/>
            </a:xfrm>
            <a:custGeom>
              <a:avLst/>
              <a:gdLst>
                <a:gd name="T0" fmla="*/ 78 w 197"/>
                <a:gd name="T1" fmla="*/ 187 h 198"/>
                <a:gd name="T2" fmla="*/ 186 w 197"/>
                <a:gd name="T3" fmla="*/ 119 h 198"/>
                <a:gd name="T4" fmla="*/ 119 w 197"/>
                <a:gd name="T5" fmla="*/ 11 h 198"/>
                <a:gd name="T6" fmla="*/ 11 w 197"/>
                <a:gd name="T7" fmla="*/ 79 h 198"/>
                <a:gd name="T8" fmla="*/ 78 w 197"/>
                <a:gd name="T9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8">
                  <a:moveTo>
                    <a:pt x="78" y="187"/>
                  </a:moveTo>
                  <a:cubicBezTo>
                    <a:pt x="127" y="198"/>
                    <a:pt x="175" y="168"/>
                    <a:pt x="186" y="119"/>
                  </a:cubicBezTo>
                  <a:cubicBezTo>
                    <a:pt x="197" y="71"/>
                    <a:pt x="167" y="23"/>
                    <a:pt x="119" y="11"/>
                  </a:cubicBezTo>
                  <a:cubicBezTo>
                    <a:pt x="71" y="0"/>
                    <a:pt x="22" y="30"/>
                    <a:pt x="11" y="79"/>
                  </a:cubicBezTo>
                  <a:cubicBezTo>
                    <a:pt x="0" y="127"/>
                    <a:pt x="30" y="175"/>
                    <a:pt x="78" y="187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4966690" y="2134320"/>
              <a:ext cx="465001" cy="547059"/>
            </a:xfrm>
            <a:custGeom>
              <a:avLst/>
              <a:gdLst>
                <a:gd name="T0" fmla="*/ 273 w 335"/>
                <a:gd name="T1" fmla="*/ 14 h 391"/>
                <a:gd name="T2" fmla="*/ 235 w 335"/>
                <a:gd name="T3" fmla="*/ 0 h 391"/>
                <a:gd name="T4" fmla="*/ 228 w 335"/>
                <a:gd name="T5" fmla="*/ 1 h 391"/>
                <a:gd name="T6" fmla="*/ 228 w 335"/>
                <a:gd name="T7" fmla="*/ 1 h 391"/>
                <a:gd name="T8" fmla="*/ 73 w 335"/>
                <a:gd name="T9" fmla="*/ 1 h 391"/>
                <a:gd name="T10" fmla="*/ 64 w 335"/>
                <a:gd name="T11" fmla="*/ 2 h 391"/>
                <a:gd name="T12" fmla="*/ 38 w 335"/>
                <a:gd name="T13" fmla="*/ 15 h 391"/>
                <a:gd name="T14" fmla="*/ 11 w 335"/>
                <a:gd name="T15" fmla="*/ 54 h 391"/>
                <a:gd name="T16" fmla="*/ 0 w 335"/>
                <a:gd name="T17" fmla="*/ 108 h 391"/>
                <a:gd name="T18" fmla="*/ 12 w 335"/>
                <a:gd name="T19" fmla="*/ 159 h 391"/>
                <a:gd name="T20" fmla="*/ 22 w 335"/>
                <a:gd name="T21" fmla="*/ 177 h 391"/>
                <a:gd name="T22" fmla="*/ 42 w 335"/>
                <a:gd name="T23" fmla="*/ 199 h 391"/>
                <a:gd name="T24" fmla="*/ 49 w 335"/>
                <a:gd name="T25" fmla="*/ 205 h 391"/>
                <a:gd name="T26" fmla="*/ 81 w 335"/>
                <a:gd name="T27" fmla="*/ 224 h 391"/>
                <a:gd name="T28" fmla="*/ 141 w 335"/>
                <a:gd name="T29" fmla="*/ 242 h 391"/>
                <a:gd name="T30" fmla="*/ 160 w 335"/>
                <a:gd name="T31" fmla="*/ 244 h 391"/>
                <a:gd name="T32" fmla="*/ 214 w 335"/>
                <a:gd name="T33" fmla="*/ 247 h 391"/>
                <a:gd name="T34" fmla="*/ 246 w 335"/>
                <a:gd name="T35" fmla="*/ 247 h 391"/>
                <a:gd name="T36" fmla="*/ 259 w 335"/>
                <a:gd name="T37" fmla="*/ 243 h 391"/>
                <a:gd name="T38" fmla="*/ 270 w 335"/>
                <a:gd name="T39" fmla="*/ 234 h 391"/>
                <a:gd name="T40" fmla="*/ 276 w 335"/>
                <a:gd name="T41" fmla="*/ 213 h 391"/>
                <a:gd name="T42" fmla="*/ 267 w 335"/>
                <a:gd name="T43" fmla="*/ 192 h 391"/>
                <a:gd name="T44" fmla="*/ 259 w 335"/>
                <a:gd name="T45" fmla="*/ 186 h 391"/>
                <a:gd name="T46" fmla="*/ 243 w 335"/>
                <a:gd name="T47" fmla="*/ 183 h 391"/>
                <a:gd name="T48" fmla="*/ 227 w 335"/>
                <a:gd name="T49" fmla="*/ 183 h 391"/>
                <a:gd name="T50" fmla="*/ 214 w 335"/>
                <a:gd name="T51" fmla="*/ 183 h 391"/>
                <a:gd name="T52" fmla="*/ 193 w 335"/>
                <a:gd name="T53" fmla="*/ 183 h 391"/>
                <a:gd name="T54" fmla="*/ 89 w 335"/>
                <a:gd name="T55" fmla="*/ 155 h 391"/>
                <a:gd name="T56" fmla="*/ 83 w 335"/>
                <a:gd name="T57" fmla="*/ 150 h 391"/>
                <a:gd name="T58" fmla="*/ 214 w 335"/>
                <a:gd name="T59" fmla="*/ 175 h 391"/>
                <a:gd name="T60" fmla="*/ 214 w 335"/>
                <a:gd name="T61" fmla="*/ 175 h 391"/>
                <a:gd name="T62" fmla="*/ 242 w 335"/>
                <a:gd name="T63" fmla="*/ 175 h 391"/>
                <a:gd name="T64" fmla="*/ 244 w 335"/>
                <a:gd name="T65" fmla="*/ 175 h 391"/>
                <a:gd name="T66" fmla="*/ 259 w 335"/>
                <a:gd name="T67" fmla="*/ 177 h 391"/>
                <a:gd name="T68" fmla="*/ 259 w 335"/>
                <a:gd name="T69" fmla="*/ 130 h 391"/>
                <a:gd name="T70" fmla="*/ 259 w 335"/>
                <a:gd name="T71" fmla="*/ 134 h 391"/>
                <a:gd name="T72" fmla="*/ 266 w 335"/>
                <a:gd name="T73" fmla="*/ 181 h 391"/>
                <a:gd name="T74" fmla="*/ 284 w 335"/>
                <a:gd name="T75" fmla="*/ 213 h 391"/>
                <a:gd name="T76" fmla="*/ 270 w 335"/>
                <a:gd name="T77" fmla="*/ 245 h 391"/>
                <a:gd name="T78" fmla="*/ 271 w 335"/>
                <a:gd name="T79" fmla="*/ 292 h 391"/>
                <a:gd name="T80" fmla="*/ 270 w 335"/>
                <a:gd name="T81" fmla="*/ 358 h 391"/>
                <a:gd name="T82" fmla="*/ 301 w 335"/>
                <a:gd name="T83" fmla="*/ 391 h 391"/>
                <a:gd name="T84" fmla="*/ 302 w 335"/>
                <a:gd name="T85" fmla="*/ 391 h 391"/>
                <a:gd name="T86" fmla="*/ 334 w 335"/>
                <a:gd name="T87" fmla="*/ 360 h 391"/>
                <a:gd name="T88" fmla="*/ 335 w 335"/>
                <a:gd name="T89" fmla="*/ 292 h 391"/>
                <a:gd name="T90" fmla="*/ 305 w 335"/>
                <a:gd name="T91" fmla="*/ 60 h 391"/>
                <a:gd name="T92" fmla="*/ 273 w 335"/>
                <a:gd name="T93" fmla="*/ 1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5" h="391">
                  <a:moveTo>
                    <a:pt x="273" y="14"/>
                  </a:moveTo>
                  <a:cubicBezTo>
                    <a:pt x="260" y="4"/>
                    <a:pt x="246" y="0"/>
                    <a:pt x="235" y="0"/>
                  </a:cubicBezTo>
                  <a:cubicBezTo>
                    <a:pt x="233" y="0"/>
                    <a:pt x="230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0" y="1"/>
                    <a:pt x="67" y="1"/>
                    <a:pt x="64" y="2"/>
                  </a:cubicBezTo>
                  <a:cubicBezTo>
                    <a:pt x="53" y="4"/>
                    <a:pt x="45" y="10"/>
                    <a:pt x="38" y="15"/>
                  </a:cubicBezTo>
                  <a:cubicBezTo>
                    <a:pt x="26" y="26"/>
                    <a:pt x="18" y="39"/>
                    <a:pt x="11" y="54"/>
                  </a:cubicBezTo>
                  <a:cubicBezTo>
                    <a:pt x="5" y="70"/>
                    <a:pt x="0" y="88"/>
                    <a:pt x="0" y="108"/>
                  </a:cubicBezTo>
                  <a:cubicBezTo>
                    <a:pt x="0" y="124"/>
                    <a:pt x="4" y="142"/>
                    <a:pt x="12" y="159"/>
                  </a:cubicBezTo>
                  <a:cubicBezTo>
                    <a:pt x="15" y="165"/>
                    <a:pt x="18" y="171"/>
                    <a:pt x="22" y="177"/>
                  </a:cubicBezTo>
                  <a:cubicBezTo>
                    <a:pt x="27" y="185"/>
                    <a:pt x="34" y="192"/>
                    <a:pt x="42" y="199"/>
                  </a:cubicBezTo>
                  <a:cubicBezTo>
                    <a:pt x="44" y="201"/>
                    <a:pt x="47" y="203"/>
                    <a:pt x="49" y="205"/>
                  </a:cubicBezTo>
                  <a:cubicBezTo>
                    <a:pt x="58" y="212"/>
                    <a:pt x="69" y="218"/>
                    <a:pt x="81" y="224"/>
                  </a:cubicBezTo>
                  <a:cubicBezTo>
                    <a:pt x="98" y="232"/>
                    <a:pt x="118" y="238"/>
                    <a:pt x="141" y="242"/>
                  </a:cubicBezTo>
                  <a:cubicBezTo>
                    <a:pt x="147" y="243"/>
                    <a:pt x="153" y="244"/>
                    <a:pt x="160" y="244"/>
                  </a:cubicBezTo>
                  <a:cubicBezTo>
                    <a:pt x="176" y="246"/>
                    <a:pt x="195" y="247"/>
                    <a:pt x="214" y="247"/>
                  </a:cubicBezTo>
                  <a:cubicBezTo>
                    <a:pt x="224" y="247"/>
                    <a:pt x="235" y="247"/>
                    <a:pt x="246" y="247"/>
                  </a:cubicBezTo>
                  <a:cubicBezTo>
                    <a:pt x="251" y="246"/>
                    <a:pt x="255" y="245"/>
                    <a:pt x="259" y="243"/>
                  </a:cubicBezTo>
                  <a:cubicBezTo>
                    <a:pt x="263" y="241"/>
                    <a:pt x="267" y="238"/>
                    <a:pt x="270" y="234"/>
                  </a:cubicBezTo>
                  <a:cubicBezTo>
                    <a:pt x="274" y="228"/>
                    <a:pt x="277" y="221"/>
                    <a:pt x="276" y="213"/>
                  </a:cubicBezTo>
                  <a:cubicBezTo>
                    <a:pt x="276" y="205"/>
                    <a:pt x="272" y="198"/>
                    <a:pt x="267" y="192"/>
                  </a:cubicBezTo>
                  <a:cubicBezTo>
                    <a:pt x="265" y="190"/>
                    <a:pt x="262" y="188"/>
                    <a:pt x="259" y="186"/>
                  </a:cubicBezTo>
                  <a:cubicBezTo>
                    <a:pt x="254" y="184"/>
                    <a:pt x="248" y="182"/>
                    <a:pt x="243" y="183"/>
                  </a:cubicBezTo>
                  <a:cubicBezTo>
                    <a:pt x="237" y="183"/>
                    <a:pt x="232" y="183"/>
                    <a:pt x="227" y="183"/>
                  </a:cubicBezTo>
                  <a:cubicBezTo>
                    <a:pt x="223" y="183"/>
                    <a:pt x="218" y="183"/>
                    <a:pt x="214" y="183"/>
                  </a:cubicBezTo>
                  <a:cubicBezTo>
                    <a:pt x="207" y="183"/>
                    <a:pt x="200" y="183"/>
                    <a:pt x="193" y="183"/>
                  </a:cubicBezTo>
                  <a:cubicBezTo>
                    <a:pt x="138" y="180"/>
                    <a:pt x="106" y="168"/>
                    <a:pt x="89" y="155"/>
                  </a:cubicBezTo>
                  <a:cubicBezTo>
                    <a:pt x="87" y="153"/>
                    <a:pt x="85" y="152"/>
                    <a:pt x="83" y="150"/>
                  </a:cubicBezTo>
                  <a:cubicBezTo>
                    <a:pt x="112" y="162"/>
                    <a:pt x="162" y="175"/>
                    <a:pt x="214" y="175"/>
                  </a:cubicBezTo>
                  <a:cubicBezTo>
                    <a:pt x="214" y="175"/>
                    <a:pt x="214" y="175"/>
                    <a:pt x="214" y="175"/>
                  </a:cubicBezTo>
                  <a:cubicBezTo>
                    <a:pt x="223" y="175"/>
                    <a:pt x="233" y="175"/>
                    <a:pt x="242" y="175"/>
                  </a:cubicBezTo>
                  <a:cubicBezTo>
                    <a:pt x="243" y="175"/>
                    <a:pt x="244" y="175"/>
                    <a:pt x="244" y="175"/>
                  </a:cubicBezTo>
                  <a:cubicBezTo>
                    <a:pt x="249" y="175"/>
                    <a:pt x="254" y="176"/>
                    <a:pt x="259" y="177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1"/>
                    <a:pt x="259" y="132"/>
                    <a:pt x="259" y="134"/>
                  </a:cubicBezTo>
                  <a:cubicBezTo>
                    <a:pt x="262" y="147"/>
                    <a:pt x="264" y="163"/>
                    <a:pt x="266" y="181"/>
                  </a:cubicBezTo>
                  <a:cubicBezTo>
                    <a:pt x="277" y="188"/>
                    <a:pt x="284" y="199"/>
                    <a:pt x="284" y="213"/>
                  </a:cubicBezTo>
                  <a:cubicBezTo>
                    <a:pt x="285" y="226"/>
                    <a:pt x="279" y="237"/>
                    <a:pt x="270" y="245"/>
                  </a:cubicBezTo>
                  <a:cubicBezTo>
                    <a:pt x="271" y="260"/>
                    <a:pt x="271" y="275"/>
                    <a:pt x="271" y="292"/>
                  </a:cubicBezTo>
                  <a:cubicBezTo>
                    <a:pt x="271" y="312"/>
                    <a:pt x="270" y="334"/>
                    <a:pt x="270" y="358"/>
                  </a:cubicBezTo>
                  <a:cubicBezTo>
                    <a:pt x="269" y="375"/>
                    <a:pt x="283" y="390"/>
                    <a:pt x="301" y="391"/>
                  </a:cubicBezTo>
                  <a:cubicBezTo>
                    <a:pt x="301" y="391"/>
                    <a:pt x="301" y="391"/>
                    <a:pt x="302" y="391"/>
                  </a:cubicBezTo>
                  <a:cubicBezTo>
                    <a:pt x="319" y="391"/>
                    <a:pt x="333" y="377"/>
                    <a:pt x="334" y="360"/>
                  </a:cubicBezTo>
                  <a:cubicBezTo>
                    <a:pt x="334" y="336"/>
                    <a:pt x="335" y="313"/>
                    <a:pt x="335" y="292"/>
                  </a:cubicBezTo>
                  <a:cubicBezTo>
                    <a:pt x="335" y="170"/>
                    <a:pt x="322" y="102"/>
                    <a:pt x="305" y="60"/>
                  </a:cubicBezTo>
                  <a:cubicBezTo>
                    <a:pt x="296" y="39"/>
                    <a:pt x="285" y="24"/>
                    <a:pt x="273" y="1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5238833" y="3418387"/>
              <a:ext cx="552467" cy="952530"/>
            </a:xfrm>
            <a:custGeom>
              <a:avLst/>
              <a:gdLst>
                <a:gd name="T0" fmla="*/ 339 w 406"/>
                <a:gd name="T1" fmla="*/ 697 h 702"/>
                <a:gd name="T2" fmla="*/ 378 w 406"/>
                <a:gd name="T3" fmla="*/ 638 h 702"/>
                <a:gd name="T4" fmla="*/ 312 w 406"/>
                <a:gd name="T5" fmla="*/ 312 h 702"/>
                <a:gd name="T6" fmla="*/ 313 w 406"/>
                <a:gd name="T7" fmla="*/ 304 h 702"/>
                <a:gd name="T8" fmla="*/ 313 w 406"/>
                <a:gd name="T9" fmla="*/ 92 h 702"/>
                <a:gd name="T10" fmla="*/ 323 w 406"/>
                <a:gd name="T11" fmla="*/ 116 h 702"/>
                <a:gd name="T12" fmla="*/ 342 w 406"/>
                <a:gd name="T13" fmla="*/ 283 h 702"/>
                <a:gd name="T14" fmla="*/ 341 w 406"/>
                <a:gd name="T15" fmla="*/ 330 h 702"/>
                <a:gd name="T16" fmla="*/ 372 w 406"/>
                <a:gd name="T17" fmla="*/ 363 h 702"/>
                <a:gd name="T18" fmla="*/ 373 w 406"/>
                <a:gd name="T19" fmla="*/ 363 h 702"/>
                <a:gd name="T20" fmla="*/ 405 w 406"/>
                <a:gd name="T21" fmla="*/ 332 h 702"/>
                <a:gd name="T22" fmla="*/ 406 w 406"/>
                <a:gd name="T23" fmla="*/ 283 h 702"/>
                <a:gd name="T24" fmla="*/ 364 w 406"/>
                <a:gd name="T25" fmla="*/ 52 h 702"/>
                <a:gd name="T26" fmla="*/ 322 w 406"/>
                <a:gd name="T27" fmla="*/ 10 h 702"/>
                <a:gd name="T28" fmla="*/ 286 w 406"/>
                <a:gd name="T29" fmla="*/ 0 h 702"/>
                <a:gd name="T30" fmla="*/ 286 w 406"/>
                <a:gd name="T31" fmla="*/ 0 h 702"/>
                <a:gd name="T32" fmla="*/ 282 w 406"/>
                <a:gd name="T33" fmla="*/ 0 h 702"/>
                <a:gd name="T34" fmla="*/ 127 w 406"/>
                <a:gd name="T35" fmla="*/ 0 h 702"/>
                <a:gd name="T36" fmla="*/ 127 w 406"/>
                <a:gd name="T37" fmla="*/ 0 h 702"/>
                <a:gd name="T38" fmla="*/ 118 w 406"/>
                <a:gd name="T39" fmla="*/ 0 h 702"/>
                <a:gd name="T40" fmla="*/ 118 w 406"/>
                <a:gd name="T41" fmla="*/ 0 h 702"/>
                <a:gd name="T42" fmla="*/ 60 w 406"/>
                <a:gd name="T43" fmla="*/ 26 h 702"/>
                <a:gd name="T44" fmla="*/ 19 w 406"/>
                <a:gd name="T45" fmla="*/ 71 h 702"/>
                <a:gd name="T46" fmla="*/ 0 w 406"/>
                <a:gd name="T47" fmla="*/ 144 h 702"/>
                <a:gd name="T48" fmla="*/ 60 w 406"/>
                <a:gd name="T49" fmla="*/ 312 h 702"/>
                <a:gd name="T50" fmla="*/ 87 w 406"/>
                <a:gd name="T51" fmla="*/ 327 h 702"/>
                <a:gd name="T52" fmla="*/ 97 w 406"/>
                <a:gd name="T53" fmla="*/ 325 h 702"/>
                <a:gd name="T54" fmla="*/ 97 w 406"/>
                <a:gd name="T55" fmla="*/ 648 h 702"/>
                <a:gd name="T56" fmla="*/ 146 w 406"/>
                <a:gd name="T57" fmla="*/ 698 h 702"/>
                <a:gd name="T58" fmla="*/ 195 w 406"/>
                <a:gd name="T59" fmla="*/ 648 h 702"/>
                <a:gd name="T60" fmla="*/ 195 w 406"/>
                <a:gd name="T61" fmla="*/ 335 h 702"/>
                <a:gd name="T62" fmla="*/ 216 w 406"/>
                <a:gd name="T63" fmla="*/ 335 h 702"/>
                <a:gd name="T64" fmla="*/ 281 w 406"/>
                <a:gd name="T65" fmla="*/ 658 h 702"/>
                <a:gd name="T66" fmla="*/ 339 w 406"/>
                <a:gd name="T67" fmla="*/ 697 h 702"/>
                <a:gd name="T68" fmla="*/ 64 w 406"/>
                <a:gd name="T69" fmla="*/ 144 h 702"/>
                <a:gd name="T70" fmla="*/ 74 w 406"/>
                <a:gd name="T71" fmla="*/ 103 h 702"/>
                <a:gd name="T72" fmla="*/ 97 w 406"/>
                <a:gd name="T73" fmla="*/ 79 h 702"/>
                <a:gd name="T74" fmla="*/ 97 w 406"/>
                <a:gd name="T75" fmla="*/ 228 h 702"/>
                <a:gd name="T76" fmla="*/ 97 w 406"/>
                <a:gd name="T77" fmla="*/ 247 h 702"/>
                <a:gd name="T78" fmla="*/ 64 w 406"/>
                <a:gd name="T79" fmla="*/ 144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6" h="702">
                  <a:moveTo>
                    <a:pt x="339" y="697"/>
                  </a:moveTo>
                  <a:cubicBezTo>
                    <a:pt x="366" y="691"/>
                    <a:pt x="383" y="665"/>
                    <a:pt x="378" y="638"/>
                  </a:cubicBezTo>
                  <a:cubicBezTo>
                    <a:pt x="312" y="312"/>
                    <a:pt x="312" y="312"/>
                    <a:pt x="312" y="312"/>
                  </a:cubicBezTo>
                  <a:cubicBezTo>
                    <a:pt x="313" y="310"/>
                    <a:pt x="313" y="307"/>
                    <a:pt x="313" y="304"/>
                  </a:cubicBezTo>
                  <a:cubicBezTo>
                    <a:pt x="313" y="92"/>
                    <a:pt x="313" y="92"/>
                    <a:pt x="313" y="92"/>
                  </a:cubicBezTo>
                  <a:cubicBezTo>
                    <a:pt x="316" y="99"/>
                    <a:pt x="319" y="107"/>
                    <a:pt x="323" y="116"/>
                  </a:cubicBezTo>
                  <a:cubicBezTo>
                    <a:pt x="333" y="149"/>
                    <a:pt x="342" y="202"/>
                    <a:pt x="342" y="283"/>
                  </a:cubicBezTo>
                  <a:cubicBezTo>
                    <a:pt x="342" y="298"/>
                    <a:pt x="342" y="313"/>
                    <a:pt x="341" y="330"/>
                  </a:cubicBezTo>
                  <a:cubicBezTo>
                    <a:pt x="341" y="347"/>
                    <a:pt x="354" y="362"/>
                    <a:pt x="372" y="363"/>
                  </a:cubicBezTo>
                  <a:cubicBezTo>
                    <a:pt x="373" y="363"/>
                    <a:pt x="373" y="363"/>
                    <a:pt x="373" y="363"/>
                  </a:cubicBezTo>
                  <a:cubicBezTo>
                    <a:pt x="390" y="363"/>
                    <a:pt x="405" y="349"/>
                    <a:pt x="405" y="332"/>
                  </a:cubicBezTo>
                  <a:cubicBezTo>
                    <a:pt x="406" y="315"/>
                    <a:pt x="406" y="299"/>
                    <a:pt x="406" y="283"/>
                  </a:cubicBezTo>
                  <a:cubicBezTo>
                    <a:pt x="406" y="161"/>
                    <a:pt x="388" y="93"/>
                    <a:pt x="364" y="52"/>
                  </a:cubicBezTo>
                  <a:cubicBezTo>
                    <a:pt x="351" y="31"/>
                    <a:pt x="337" y="18"/>
                    <a:pt x="322" y="10"/>
                  </a:cubicBezTo>
                  <a:cubicBezTo>
                    <a:pt x="308" y="2"/>
                    <a:pt x="295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5" y="0"/>
                    <a:pt x="283" y="0"/>
                    <a:pt x="282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1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5" y="1"/>
                    <a:pt x="89" y="6"/>
                    <a:pt x="60" y="26"/>
                  </a:cubicBezTo>
                  <a:cubicBezTo>
                    <a:pt x="45" y="37"/>
                    <a:pt x="30" y="51"/>
                    <a:pt x="19" y="71"/>
                  </a:cubicBezTo>
                  <a:cubicBezTo>
                    <a:pt x="7" y="90"/>
                    <a:pt x="0" y="115"/>
                    <a:pt x="0" y="144"/>
                  </a:cubicBezTo>
                  <a:cubicBezTo>
                    <a:pt x="0" y="190"/>
                    <a:pt x="18" y="244"/>
                    <a:pt x="60" y="312"/>
                  </a:cubicBezTo>
                  <a:cubicBezTo>
                    <a:pt x="66" y="321"/>
                    <a:pt x="77" y="327"/>
                    <a:pt x="87" y="327"/>
                  </a:cubicBezTo>
                  <a:cubicBezTo>
                    <a:pt x="90" y="327"/>
                    <a:pt x="94" y="326"/>
                    <a:pt x="97" y="325"/>
                  </a:cubicBezTo>
                  <a:cubicBezTo>
                    <a:pt x="97" y="648"/>
                    <a:pt x="97" y="648"/>
                    <a:pt x="97" y="648"/>
                  </a:cubicBezTo>
                  <a:cubicBezTo>
                    <a:pt x="97" y="676"/>
                    <a:pt x="119" y="698"/>
                    <a:pt x="146" y="698"/>
                  </a:cubicBezTo>
                  <a:cubicBezTo>
                    <a:pt x="173" y="698"/>
                    <a:pt x="195" y="676"/>
                    <a:pt x="195" y="648"/>
                  </a:cubicBezTo>
                  <a:cubicBezTo>
                    <a:pt x="195" y="335"/>
                    <a:pt x="195" y="335"/>
                    <a:pt x="195" y="335"/>
                  </a:cubicBezTo>
                  <a:cubicBezTo>
                    <a:pt x="216" y="335"/>
                    <a:pt x="216" y="335"/>
                    <a:pt x="216" y="335"/>
                  </a:cubicBezTo>
                  <a:cubicBezTo>
                    <a:pt x="281" y="658"/>
                    <a:pt x="281" y="658"/>
                    <a:pt x="281" y="658"/>
                  </a:cubicBezTo>
                  <a:cubicBezTo>
                    <a:pt x="286" y="685"/>
                    <a:pt x="313" y="702"/>
                    <a:pt x="339" y="697"/>
                  </a:cubicBezTo>
                  <a:close/>
                  <a:moveTo>
                    <a:pt x="64" y="144"/>
                  </a:moveTo>
                  <a:cubicBezTo>
                    <a:pt x="64" y="126"/>
                    <a:pt x="68" y="113"/>
                    <a:pt x="74" y="103"/>
                  </a:cubicBezTo>
                  <a:cubicBezTo>
                    <a:pt x="80" y="93"/>
                    <a:pt x="88" y="85"/>
                    <a:pt x="97" y="79"/>
                  </a:cubicBezTo>
                  <a:cubicBezTo>
                    <a:pt x="97" y="228"/>
                    <a:pt x="97" y="228"/>
                    <a:pt x="97" y="228"/>
                  </a:cubicBezTo>
                  <a:cubicBezTo>
                    <a:pt x="97" y="247"/>
                    <a:pt x="97" y="247"/>
                    <a:pt x="97" y="247"/>
                  </a:cubicBezTo>
                  <a:cubicBezTo>
                    <a:pt x="72" y="202"/>
                    <a:pt x="64" y="167"/>
                    <a:pt x="64" y="14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383618" y="3121198"/>
              <a:ext cx="266709" cy="270519"/>
            </a:xfrm>
            <a:custGeom>
              <a:avLst/>
              <a:gdLst>
                <a:gd name="T0" fmla="*/ 119 w 198"/>
                <a:gd name="T1" fmla="*/ 11 h 198"/>
                <a:gd name="T2" fmla="*/ 11 w 198"/>
                <a:gd name="T3" fmla="*/ 79 h 198"/>
                <a:gd name="T4" fmla="*/ 78 w 198"/>
                <a:gd name="T5" fmla="*/ 187 h 198"/>
                <a:gd name="T6" fmla="*/ 186 w 198"/>
                <a:gd name="T7" fmla="*/ 119 h 198"/>
                <a:gd name="T8" fmla="*/ 119 w 198"/>
                <a:gd name="T9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119" y="11"/>
                  </a:moveTo>
                  <a:cubicBezTo>
                    <a:pt x="71" y="0"/>
                    <a:pt x="22" y="30"/>
                    <a:pt x="11" y="79"/>
                  </a:cubicBezTo>
                  <a:cubicBezTo>
                    <a:pt x="0" y="127"/>
                    <a:pt x="30" y="175"/>
                    <a:pt x="78" y="187"/>
                  </a:cubicBezTo>
                  <a:cubicBezTo>
                    <a:pt x="127" y="198"/>
                    <a:pt x="175" y="168"/>
                    <a:pt x="186" y="119"/>
                  </a:cubicBezTo>
                  <a:cubicBezTo>
                    <a:pt x="198" y="71"/>
                    <a:pt x="168" y="23"/>
                    <a:pt x="119" y="11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4728976" y="3118683"/>
              <a:ext cx="270519" cy="270519"/>
            </a:xfrm>
            <a:custGeom>
              <a:avLst/>
              <a:gdLst>
                <a:gd name="T0" fmla="*/ 78 w 198"/>
                <a:gd name="T1" fmla="*/ 11 h 198"/>
                <a:gd name="T2" fmla="*/ 11 w 198"/>
                <a:gd name="T3" fmla="*/ 119 h 198"/>
                <a:gd name="T4" fmla="*/ 119 w 198"/>
                <a:gd name="T5" fmla="*/ 187 h 198"/>
                <a:gd name="T6" fmla="*/ 186 w 198"/>
                <a:gd name="T7" fmla="*/ 79 h 198"/>
                <a:gd name="T8" fmla="*/ 78 w 198"/>
                <a:gd name="T9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78" y="11"/>
                  </a:moveTo>
                  <a:cubicBezTo>
                    <a:pt x="30" y="23"/>
                    <a:pt x="0" y="71"/>
                    <a:pt x="11" y="119"/>
                  </a:cubicBezTo>
                  <a:cubicBezTo>
                    <a:pt x="22" y="168"/>
                    <a:pt x="71" y="198"/>
                    <a:pt x="119" y="187"/>
                  </a:cubicBezTo>
                  <a:cubicBezTo>
                    <a:pt x="168" y="175"/>
                    <a:pt x="198" y="127"/>
                    <a:pt x="186" y="79"/>
                  </a:cubicBezTo>
                  <a:cubicBezTo>
                    <a:pt x="175" y="30"/>
                    <a:pt x="127" y="0"/>
                    <a:pt x="78" y="11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4603242" y="3412064"/>
              <a:ext cx="521987" cy="922049"/>
            </a:xfrm>
            <a:custGeom>
              <a:avLst/>
              <a:gdLst>
                <a:gd name="T0" fmla="*/ 75 w 382"/>
                <a:gd name="T1" fmla="*/ 325 h 679"/>
                <a:gd name="T2" fmla="*/ 75 w 382"/>
                <a:gd name="T3" fmla="*/ 183 h 679"/>
                <a:gd name="T4" fmla="*/ 64 w 382"/>
                <a:gd name="T5" fmla="*/ 121 h 679"/>
                <a:gd name="T6" fmla="*/ 71 w 382"/>
                <a:gd name="T7" fmla="*/ 86 h 679"/>
                <a:gd name="T8" fmla="*/ 83 w 382"/>
                <a:gd name="T9" fmla="*/ 73 h 679"/>
                <a:gd name="T10" fmla="*/ 83 w 382"/>
                <a:gd name="T11" fmla="*/ 136 h 679"/>
                <a:gd name="T12" fmla="*/ 83 w 382"/>
                <a:gd name="T13" fmla="*/ 141 h 679"/>
                <a:gd name="T14" fmla="*/ 83 w 382"/>
                <a:gd name="T15" fmla="*/ 207 h 679"/>
                <a:gd name="T16" fmla="*/ 83 w 382"/>
                <a:gd name="T17" fmla="*/ 228 h 679"/>
                <a:gd name="T18" fmla="*/ 83 w 382"/>
                <a:gd name="T19" fmla="*/ 304 h 679"/>
                <a:gd name="T20" fmla="*/ 83 w 382"/>
                <a:gd name="T21" fmla="*/ 327 h 679"/>
                <a:gd name="T22" fmla="*/ 83 w 382"/>
                <a:gd name="T23" fmla="*/ 349 h 679"/>
                <a:gd name="T24" fmla="*/ 83 w 382"/>
                <a:gd name="T25" fmla="*/ 357 h 679"/>
                <a:gd name="T26" fmla="*/ 83 w 382"/>
                <a:gd name="T27" fmla="*/ 551 h 679"/>
                <a:gd name="T28" fmla="*/ 163 w 382"/>
                <a:gd name="T29" fmla="*/ 444 h 679"/>
                <a:gd name="T30" fmla="*/ 181 w 382"/>
                <a:gd name="T31" fmla="*/ 388 h 679"/>
                <a:gd name="T32" fmla="*/ 181 w 382"/>
                <a:gd name="T33" fmla="*/ 365 h 679"/>
                <a:gd name="T34" fmla="*/ 181 w 382"/>
                <a:gd name="T35" fmla="*/ 344 h 679"/>
                <a:gd name="T36" fmla="*/ 181 w 382"/>
                <a:gd name="T37" fmla="*/ 335 h 679"/>
                <a:gd name="T38" fmla="*/ 197 w 382"/>
                <a:gd name="T39" fmla="*/ 335 h 679"/>
                <a:gd name="T40" fmla="*/ 181 w 382"/>
                <a:gd name="T41" fmla="*/ 418 h 679"/>
                <a:gd name="T42" fmla="*/ 171 w 382"/>
                <a:gd name="T43" fmla="*/ 447 h 679"/>
                <a:gd name="T44" fmla="*/ 83 w 382"/>
                <a:gd name="T45" fmla="*/ 561 h 679"/>
                <a:gd name="T46" fmla="*/ 50 w 382"/>
                <a:gd name="T47" fmla="*/ 582 h 679"/>
                <a:gd name="T48" fmla="*/ 30 w 382"/>
                <a:gd name="T49" fmla="*/ 653 h 679"/>
                <a:gd name="T50" fmla="*/ 75 w 382"/>
                <a:gd name="T51" fmla="*/ 679 h 679"/>
                <a:gd name="T52" fmla="*/ 89 w 382"/>
                <a:gd name="T53" fmla="*/ 677 h 679"/>
                <a:gd name="T54" fmla="*/ 100 w 382"/>
                <a:gd name="T55" fmla="*/ 673 h 679"/>
                <a:gd name="T56" fmla="*/ 181 w 382"/>
                <a:gd name="T57" fmla="*/ 613 h 679"/>
                <a:gd name="T58" fmla="*/ 267 w 382"/>
                <a:gd name="T59" fmla="*/ 487 h 679"/>
                <a:gd name="T60" fmla="*/ 301 w 382"/>
                <a:gd name="T61" fmla="*/ 327 h 679"/>
                <a:gd name="T62" fmla="*/ 301 w 382"/>
                <a:gd name="T63" fmla="*/ 312 h 679"/>
                <a:gd name="T64" fmla="*/ 299 w 382"/>
                <a:gd name="T65" fmla="*/ 261 h 679"/>
                <a:gd name="T66" fmla="*/ 299 w 382"/>
                <a:gd name="T67" fmla="*/ 207 h 679"/>
                <a:gd name="T68" fmla="*/ 299 w 382"/>
                <a:gd name="T69" fmla="*/ 141 h 679"/>
                <a:gd name="T70" fmla="*/ 299 w 382"/>
                <a:gd name="T71" fmla="*/ 73 h 679"/>
                <a:gd name="T72" fmla="*/ 311 w 382"/>
                <a:gd name="T73" fmla="*/ 87 h 679"/>
                <a:gd name="T74" fmla="*/ 318 w 382"/>
                <a:gd name="T75" fmla="*/ 121 h 679"/>
                <a:gd name="T76" fmla="*/ 307 w 382"/>
                <a:gd name="T77" fmla="*/ 183 h 679"/>
                <a:gd name="T78" fmla="*/ 307 w 382"/>
                <a:gd name="T79" fmla="*/ 260 h 679"/>
                <a:gd name="T80" fmla="*/ 309 w 382"/>
                <a:gd name="T81" fmla="*/ 312 h 679"/>
                <a:gd name="T82" fmla="*/ 309 w 382"/>
                <a:gd name="T83" fmla="*/ 324 h 679"/>
                <a:gd name="T84" fmla="*/ 322 w 382"/>
                <a:gd name="T85" fmla="*/ 310 h 679"/>
                <a:gd name="T86" fmla="*/ 382 w 382"/>
                <a:gd name="T87" fmla="*/ 121 h 679"/>
                <a:gd name="T88" fmla="*/ 366 w 382"/>
                <a:gd name="T89" fmla="*/ 55 h 679"/>
                <a:gd name="T90" fmla="*/ 309 w 382"/>
                <a:gd name="T91" fmla="*/ 7 h 679"/>
                <a:gd name="T92" fmla="*/ 275 w 382"/>
                <a:gd name="T93" fmla="*/ 1 h 679"/>
                <a:gd name="T94" fmla="*/ 268 w 382"/>
                <a:gd name="T95" fmla="*/ 0 h 679"/>
                <a:gd name="T96" fmla="*/ 113 w 382"/>
                <a:gd name="T97" fmla="*/ 0 h 679"/>
                <a:gd name="T98" fmla="*/ 106 w 382"/>
                <a:gd name="T99" fmla="*/ 1 h 679"/>
                <a:gd name="T100" fmla="*/ 53 w 382"/>
                <a:gd name="T101" fmla="*/ 16 h 679"/>
                <a:gd name="T102" fmla="*/ 15 w 382"/>
                <a:gd name="T103" fmla="*/ 55 h 679"/>
                <a:gd name="T104" fmla="*/ 0 w 382"/>
                <a:gd name="T105" fmla="*/ 121 h 679"/>
                <a:gd name="T106" fmla="*/ 59 w 382"/>
                <a:gd name="T107" fmla="*/ 310 h 679"/>
                <a:gd name="T108" fmla="*/ 75 w 382"/>
                <a:gd name="T109" fmla="*/ 325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2" h="679">
                  <a:moveTo>
                    <a:pt x="75" y="325"/>
                  </a:moveTo>
                  <a:cubicBezTo>
                    <a:pt x="75" y="183"/>
                    <a:pt x="75" y="183"/>
                    <a:pt x="75" y="183"/>
                  </a:cubicBezTo>
                  <a:cubicBezTo>
                    <a:pt x="67" y="157"/>
                    <a:pt x="64" y="137"/>
                    <a:pt x="64" y="121"/>
                  </a:cubicBezTo>
                  <a:cubicBezTo>
                    <a:pt x="64" y="104"/>
                    <a:pt x="67" y="93"/>
                    <a:pt x="71" y="86"/>
                  </a:cubicBezTo>
                  <a:cubicBezTo>
                    <a:pt x="74" y="80"/>
                    <a:pt x="78" y="76"/>
                    <a:pt x="83" y="73"/>
                  </a:cubicBezTo>
                  <a:cubicBezTo>
                    <a:pt x="83" y="136"/>
                    <a:pt x="83" y="136"/>
                    <a:pt x="83" y="136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28"/>
                    <a:pt x="83" y="228"/>
                    <a:pt x="83" y="228"/>
                  </a:cubicBezTo>
                  <a:cubicBezTo>
                    <a:pt x="83" y="304"/>
                    <a:pt x="83" y="304"/>
                    <a:pt x="83" y="304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3" y="349"/>
                    <a:pt x="83" y="349"/>
                    <a:pt x="83" y="34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118" y="523"/>
                    <a:pt x="145" y="488"/>
                    <a:pt x="163" y="444"/>
                  </a:cubicBezTo>
                  <a:cubicBezTo>
                    <a:pt x="172" y="424"/>
                    <a:pt x="178" y="405"/>
                    <a:pt x="181" y="388"/>
                  </a:cubicBezTo>
                  <a:cubicBezTo>
                    <a:pt x="181" y="365"/>
                    <a:pt x="181" y="365"/>
                    <a:pt x="181" y="365"/>
                  </a:cubicBezTo>
                  <a:cubicBezTo>
                    <a:pt x="181" y="344"/>
                    <a:pt x="181" y="344"/>
                    <a:pt x="181" y="344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97" y="335"/>
                    <a:pt x="197" y="335"/>
                    <a:pt x="197" y="335"/>
                  </a:cubicBezTo>
                  <a:cubicBezTo>
                    <a:pt x="195" y="362"/>
                    <a:pt x="191" y="389"/>
                    <a:pt x="181" y="418"/>
                  </a:cubicBezTo>
                  <a:cubicBezTo>
                    <a:pt x="178" y="428"/>
                    <a:pt x="175" y="437"/>
                    <a:pt x="171" y="447"/>
                  </a:cubicBezTo>
                  <a:cubicBezTo>
                    <a:pt x="153" y="489"/>
                    <a:pt x="127" y="528"/>
                    <a:pt x="83" y="561"/>
                  </a:cubicBezTo>
                  <a:cubicBezTo>
                    <a:pt x="73" y="568"/>
                    <a:pt x="62" y="575"/>
                    <a:pt x="50" y="582"/>
                  </a:cubicBezTo>
                  <a:cubicBezTo>
                    <a:pt x="25" y="596"/>
                    <a:pt x="16" y="628"/>
                    <a:pt x="30" y="653"/>
                  </a:cubicBezTo>
                  <a:cubicBezTo>
                    <a:pt x="39" y="670"/>
                    <a:pt x="57" y="679"/>
                    <a:pt x="75" y="679"/>
                  </a:cubicBezTo>
                  <a:cubicBezTo>
                    <a:pt x="80" y="679"/>
                    <a:pt x="85" y="679"/>
                    <a:pt x="89" y="677"/>
                  </a:cubicBezTo>
                  <a:cubicBezTo>
                    <a:pt x="93" y="676"/>
                    <a:pt x="97" y="675"/>
                    <a:pt x="100" y="673"/>
                  </a:cubicBezTo>
                  <a:cubicBezTo>
                    <a:pt x="132" y="656"/>
                    <a:pt x="159" y="635"/>
                    <a:pt x="181" y="613"/>
                  </a:cubicBezTo>
                  <a:cubicBezTo>
                    <a:pt x="221" y="574"/>
                    <a:pt x="249" y="531"/>
                    <a:pt x="267" y="487"/>
                  </a:cubicBezTo>
                  <a:cubicBezTo>
                    <a:pt x="292" y="426"/>
                    <a:pt x="300" y="372"/>
                    <a:pt x="301" y="327"/>
                  </a:cubicBezTo>
                  <a:cubicBezTo>
                    <a:pt x="301" y="322"/>
                    <a:pt x="301" y="317"/>
                    <a:pt x="301" y="312"/>
                  </a:cubicBezTo>
                  <a:cubicBezTo>
                    <a:pt x="301" y="291"/>
                    <a:pt x="300" y="274"/>
                    <a:pt x="299" y="261"/>
                  </a:cubicBezTo>
                  <a:cubicBezTo>
                    <a:pt x="299" y="207"/>
                    <a:pt x="299" y="207"/>
                    <a:pt x="299" y="207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303" y="77"/>
                    <a:pt x="307" y="81"/>
                    <a:pt x="311" y="87"/>
                  </a:cubicBezTo>
                  <a:cubicBezTo>
                    <a:pt x="315" y="94"/>
                    <a:pt x="318" y="105"/>
                    <a:pt x="318" y="121"/>
                  </a:cubicBezTo>
                  <a:cubicBezTo>
                    <a:pt x="318" y="137"/>
                    <a:pt x="315" y="157"/>
                    <a:pt x="307" y="183"/>
                  </a:cubicBezTo>
                  <a:cubicBezTo>
                    <a:pt x="307" y="260"/>
                    <a:pt x="307" y="260"/>
                    <a:pt x="307" y="260"/>
                  </a:cubicBezTo>
                  <a:cubicBezTo>
                    <a:pt x="309" y="277"/>
                    <a:pt x="309" y="294"/>
                    <a:pt x="309" y="312"/>
                  </a:cubicBezTo>
                  <a:cubicBezTo>
                    <a:pt x="309" y="316"/>
                    <a:pt x="309" y="320"/>
                    <a:pt x="309" y="324"/>
                  </a:cubicBezTo>
                  <a:cubicBezTo>
                    <a:pt x="315" y="321"/>
                    <a:pt x="319" y="316"/>
                    <a:pt x="322" y="310"/>
                  </a:cubicBezTo>
                  <a:cubicBezTo>
                    <a:pt x="365" y="228"/>
                    <a:pt x="382" y="168"/>
                    <a:pt x="382" y="121"/>
                  </a:cubicBezTo>
                  <a:cubicBezTo>
                    <a:pt x="382" y="95"/>
                    <a:pt x="376" y="72"/>
                    <a:pt x="366" y="55"/>
                  </a:cubicBezTo>
                  <a:cubicBezTo>
                    <a:pt x="351" y="28"/>
                    <a:pt x="327" y="14"/>
                    <a:pt x="309" y="7"/>
                  </a:cubicBezTo>
                  <a:cubicBezTo>
                    <a:pt x="292" y="1"/>
                    <a:pt x="278" y="1"/>
                    <a:pt x="275" y="1"/>
                  </a:cubicBezTo>
                  <a:cubicBezTo>
                    <a:pt x="273" y="0"/>
                    <a:pt x="271" y="0"/>
                    <a:pt x="26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1" y="0"/>
                    <a:pt x="108" y="0"/>
                    <a:pt x="106" y="1"/>
                  </a:cubicBezTo>
                  <a:cubicBezTo>
                    <a:pt x="102" y="1"/>
                    <a:pt x="79" y="1"/>
                    <a:pt x="53" y="16"/>
                  </a:cubicBezTo>
                  <a:cubicBezTo>
                    <a:pt x="39" y="24"/>
                    <a:pt x="25" y="37"/>
                    <a:pt x="15" y="55"/>
                  </a:cubicBezTo>
                  <a:cubicBezTo>
                    <a:pt x="5" y="72"/>
                    <a:pt x="0" y="95"/>
                    <a:pt x="0" y="121"/>
                  </a:cubicBezTo>
                  <a:cubicBezTo>
                    <a:pt x="0" y="168"/>
                    <a:pt x="16" y="228"/>
                    <a:pt x="59" y="310"/>
                  </a:cubicBezTo>
                  <a:cubicBezTo>
                    <a:pt x="63" y="317"/>
                    <a:pt x="68" y="322"/>
                    <a:pt x="75" y="325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4732786" y="4261720"/>
              <a:ext cx="118113" cy="106684"/>
            </a:xfrm>
            <a:custGeom>
              <a:avLst/>
              <a:gdLst>
                <a:gd name="T0" fmla="*/ 0 w 87"/>
                <a:gd name="T1" fmla="*/ 60 h 78"/>
                <a:gd name="T2" fmla="*/ 38 w 87"/>
                <a:gd name="T3" fmla="*/ 78 h 78"/>
                <a:gd name="T4" fmla="*/ 87 w 87"/>
                <a:gd name="T5" fmla="*/ 28 h 78"/>
                <a:gd name="T6" fmla="*/ 87 w 87"/>
                <a:gd name="T7" fmla="*/ 0 h 78"/>
                <a:gd name="T8" fmla="*/ 10 w 87"/>
                <a:gd name="T9" fmla="*/ 56 h 78"/>
                <a:gd name="T10" fmla="*/ 0 w 87"/>
                <a:gd name="T11" fmla="*/ 6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78">
                  <a:moveTo>
                    <a:pt x="0" y="60"/>
                  </a:moveTo>
                  <a:cubicBezTo>
                    <a:pt x="9" y="71"/>
                    <a:pt x="23" y="78"/>
                    <a:pt x="38" y="78"/>
                  </a:cubicBezTo>
                  <a:cubicBezTo>
                    <a:pt x="65" y="78"/>
                    <a:pt x="87" y="56"/>
                    <a:pt x="87" y="2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6" y="20"/>
                    <a:pt x="40" y="39"/>
                    <a:pt x="10" y="56"/>
                  </a:cubicBezTo>
                  <a:cubicBezTo>
                    <a:pt x="7" y="58"/>
                    <a:pt x="4" y="59"/>
                    <a:pt x="0" y="60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90078" y="1010615"/>
            <a:ext cx="1845919" cy="3011055"/>
            <a:chOff x="6406755" y="809528"/>
            <a:chExt cx="2345660" cy="3826231"/>
          </a:xfrm>
        </p:grpSpPr>
        <p:grpSp>
          <p:nvGrpSpPr>
            <p:cNvPr id="20" name="Group 19"/>
            <p:cNvGrpSpPr/>
            <p:nvPr/>
          </p:nvGrpSpPr>
          <p:grpSpPr>
            <a:xfrm>
              <a:off x="6406755" y="973668"/>
              <a:ext cx="944757" cy="1556342"/>
              <a:chOff x="4692250" y="274130"/>
              <a:chExt cx="380033" cy="626046"/>
            </a:xfrm>
          </p:grpSpPr>
          <p:sp>
            <p:nvSpPr>
              <p:cNvPr id="21" name="Freeform 74"/>
              <p:cNvSpPr>
                <a:spLocks/>
              </p:cNvSpPr>
              <p:nvPr/>
            </p:nvSpPr>
            <p:spPr bwMode="auto">
              <a:xfrm>
                <a:off x="4751000" y="274130"/>
                <a:ext cx="135857" cy="135857"/>
              </a:xfrm>
              <a:custGeom>
                <a:avLst/>
                <a:gdLst>
                  <a:gd name="T0" fmla="*/ 78 w 197"/>
                  <a:gd name="T1" fmla="*/ 187 h 198"/>
                  <a:gd name="T2" fmla="*/ 186 w 197"/>
                  <a:gd name="T3" fmla="*/ 120 h 198"/>
                  <a:gd name="T4" fmla="*/ 119 w 197"/>
                  <a:gd name="T5" fmla="*/ 12 h 198"/>
                  <a:gd name="T6" fmla="*/ 11 w 197"/>
                  <a:gd name="T7" fmla="*/ 79 h 198"/>
                  <a:gd name="T8" fmla="*/ 78 w 197"/>
                  <a:gd name="T9" fmla="*/ 18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98">
                    <a:moveTo>
                      <a:pt x="78" y="187"/>
                    </a:moveTo>
                    <a:cubicBezTo>
                      <a:pt x="127" y="198"/>
                      <a:pt x="175" y="168"/>
                      <a:pt x="186" y="120"/>
                    </a:cubicBezTo>
                    <a:cubicBezTo>
                      <a:pt x="197" y="71"/>
                      <a:pt x="167" y="23"/>
                      <a:pt x="119" y="12"/>
                    </a:cubicBezTo>
                    <a:cubicBezTo>
                      <a:pt x="71" y="0"/>
                      <a:pt x="22" y="30"/>
                      <a:pt x="11" y="79"/>
                    </a:cubicBezTo>
                    <a:cubicBezTo>
                      <a:pt x="0" y="127"/>
                      <a:pt x="30" y="176"/>
                      <a:pt x="78" y="187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5"/>
              <p:cNvSpPr>
                <a:spLocks noEditPoints="1"/>
              </p:cNvSpPr>
              <p:nvPr/>
            </p:nvSpPr>
            <p:spPr bwMode="auto">
              <a:xfrm>
                <a:off x="4692250" y="422839"/>
                <a:ext cx="380033" cy="477337"/>
              </a:xfrm>
              <a:custGeom>
                <a:avLst/>
                <a:gdLst>
                  <a:gd name="T0" fmla="*/ 83 w 555"/>
                  <a:gd name="T1" fmla="*/ 326 h 698"/>
                  <a:gd name="T2" fmla="*/ 83 w 555"/>
                  <a:gd name="T3" fmla="*/ 649 h 698"/>
                  <a:gd name="T4" fmla="*/ 132 w 555"/>
                  <a:gd name="T5" fmla="*/ 698 h 698"/>
                  <a:gd name="T6" fmla="*/ 181 w 555"/>
                  <a:gd name="T7" fmla="*/ 649 h 698"/>
                  <a:gd name="T8" fmla="*/ 181 w 555"/>
                  <a:gd name="T9" fmla="*/ 335 h 698"/>
                  <a:gd name="T10" fmla="*/ 200 w 555"/>
                  <a:gd name="T11" fmla="*/ 335 h 698"/>
                  <a:gd name="T12" fmla="*/ 200 w 555"/>
                  <a:gd name="T13" fmla="*/ 649 h 698"/>
                  <a:gd name="T14" fmla="*/ 249 w 555"/>
                  <a:gd name="T15" fmla="*/ 698 h 698"/>
                  <a:gd name="T16" fmla="*/ 299 w 555"/>
                  <a:gd name="T17" fmla="*/ 649 h 698"/>
                  <a:gd name="T18" fmla="*/ 299 w 555"/>
                  <a:gd name="T19" fmla="*/ 305 h 698"/>
                  <a:gd name="T20" fmla="*/ 299 w 555"/>
                  <a:gd name="T21" fmla="*/ 229 h 698"/>
                  <a:gd name="T22" fmla="*/ 299 w 555"/>
                  <a:gd name="T23" fmla="*/ 64 h 698"/>
                  <a:gd name="T24" fmla="*/ 523 w 555"/>
                  <a:gd name="T25" fmla="*/ 64 h 698"/>
                  <a:gd name="T26" fmla="*/ 555 w 555"/>
                  <a:gd name="T27" fmla="*/ 32 h 698"/>
                  <a:gd name="T28" fmla="*/ 523 w 555"/>
                  <a:gd name="T29" fmla="*/ 0 h 698"/>
                  <a:gd name="T30" fmla="*/ 251 w 555"/>
                  <a:gd name="T31" fmla="*/ 0 h 698"/>
                  <a:gd name="T32" fmla="*/ 247 w 555"/>
                  <a:gd name="T33" fmla="*/ 0 h 698"/>
                  <a:gd name="T34" fmla="*/ 113 w 555"/>
                  <a:gd name="T35" fmla="*/ 0 h 698"/>
                  <a:gd name="T36" fmla="*/ 109 w 555"/>
                  <a:gd name="T37" fmla="*/ 0 h 698"/>
                  <a:gd name="T38" fmla="*/ 90 w 555"/>
                  <a:gd name="T39" fmla="*/ 6 h 698"/>
                  <a:gd name="T40" fmla="*/ 90 w 555"/>
                  <a:gd name="T41" fmla="*/ 6 h 698"/>
                  <a:gd name="T42" fmla="*/ 45 w 555"/>
                  <a:gd name="T43" fmla="*/ 47 h 698"/>
                  <a:gd name="T44" fmla="*/ 0 w 555"/>
                  <a:gd name="T45" fmla="*/ 164 h 698"/>
                  <a:gd name="T46" fmla="*/ 78 w 555"/>
                  <a:gd name="T47" fmla="*/ 322 h 698"/>
                  <a:gd name="T48" fmla="*/ 83 w 555"/>
                  <a:gd name="T49" fmla="*/ 326 h 698"/>
                  <a:gd name="T50" fmla="*/ 83 w 555"/>
                  <a:gd name="T51" fmla="*/ 104 h 698"/>
                  <a:gd name="T52" fmla="*/ 83 w 555"/>
                  <a:gd name="T53" fmla="*/ 226 h 698"/>
                  <a:gd name="T54" fmla="*/ 64 w 555"/>
                  <a:gd name="T55" fmla="*/ 164 h 698"/>
                  <a:gd name="T56" fmla="*/ 83 w 555"/>
                  <a:gd name="T57" fmla="*/ 104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5" h="698">
                    <a:moveTo>
                      <a:pt x="83" y="326"/>
                    </a:moveTo>
                    <a:cubicBezTo>
                      <a:pt x="83" y="649"/>
                      <a:pt x="83" y="649"/>
                      <a:pt x="83" y="649"/>
                    </a:cubicBezTo>
                    <a:cubicBezTo>
                      <a:pt x="83" y="676"/>
                      <a:pt x="105" y="698"/>
                      <a:pt x="132" y="698"/>
                    </a:cubicBezTo>
                    <a:cubicBezTo>
                      <a:pt x="159" y="698"/>
                      <a:pt x="181" y="676"/>
                      <a:pt x="181" y="649"/>
                    </a:cubicBezTo>
                    <a:cubicBezTo>
                      <a:pt x="181" y="335"/>
                      <a:pt x="181" y="335"/>
                      <a:pt x="181" y="335"/>
                    </a:cubicBezTo>
                    <a:cubicBezTo>
                      <a:pt x="200" y="335"/>
                      <a:pt x="200" y="335"/>
                      <a:pt x="200" y="335"/>
                    </a:cubicBezTo>
                    <a:cubicBezTo>
                      <a:pt x="200" y="649"/>
                      <a:pt x="200" y="649"/>
                      <a:pt x="200" y="649"/>
                    </a:cubicBezTo>
                    <a:cubicBezTo>
                      <a:pt x="200" y="676"/>
                      <a:pt x="222" y="698"/>
                      <a:pt x="249" y="698"/>
                    </a:cubicBezTo>
                    <a:cubicBezTo>
                      <a:pt x="277" y="698"/>
                      <a:pt x="299" y="676"/>
                      <a:pt x="299" y="649"/>
                    </a:cubicBezTo>
                    <a:cubicBezTo>
                      <a:pt x="299" y="305"/>
                      <a:pt x="299" y="305"/>
                      <a:pt x="299" y="305"/>
                    </a:cubicBezTo>
                    <a:cubicBezTo>
                      <a:pt x="299" y="229"/>
                      <a:pt x="299" y="229"/>
                      <a:pt x="299" y="229"/>
                    </a:cubicBezTo>
                    <a:cubicBezTo>
                      <a:pt x="299" y="64"/>
                      <a:pt x="299" y="64"/>
                      <a:pt x="299" y="64"/>
                    </a:cubicBezTo>
                    <a:cubicBezTo>
                      <a:pt x="523" y="64"/>
                      <a:pt x="523" y="64"/>
                      <a:pt x="523" y="64"/>
                    </a:cubicBezTo>
                    <a:cubicBezTo>
                      <a:pt x="541" y="64"/>
                      <a:pt x="555" y="50"/>
                      <a:pt x="555" y="32"/>
                    </a:cubicBezTo>
                    <a:cubicBezTo>
                      <a:pt x="555" y="14"/>
                      <a:pt x="541" y="0"/>
                      <a:pt x="523" y="0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250" y="0"/>
                      <a:pt x="248" y="0"/>
                      <a:pt x="247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09" y="0"/>
                    </a:cubicBezTo>
                    <a:cubicBezTo>
                      <a:pt x="103" y="0"/>
                      <a:pt x="96" y="2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88" y="7"/>
                      <a:pt x="67" y="21"/>
                      <a:pt x="45" y="47"/>
                    </a:cubicBezTo>
                    <a:cubicBezTo>
                      <a:pt x="23" y="73"/>
                      <a:pt x="0" y="113"/>
                      <a:pt x="0" y="164"/>
                    </a:cubicBezTo>
                    <a:cubicBezTo>
                      <a:pt x="0" y="212"/>
                      <a:pt x="22" y="267"/>
                      <a:pt x="78" y="322"/>
                    </a:cubicBezTo>
                    <a:cubicBezTo>
                      <a:pt x="79" y="323"/>
                      <a:pt x="81" y="325"/>
                      <a:pt x="83" y="326"/>
                    </a:cubicBezTo>
                    <a:close/>
                    <a:moveTo>
                      <a:pt x="83" y="104"/>
                    </a:moveTo>
                    <a:cubicBezTo>
                      <a:pt x="83" y="226"/>
                      <a:pt x="83" y="226"/>
                      <a:pt x="83" y="226"/>
                    </a:cubicBezTo>
                    <a:cubicBezTo>
                      <a:pt x="68" y="202"/>
                      <a:pt x="64" y="181"/>
                      <a:pt x="64" y="164"/>
                    </a:cubicBezTo>
                    <a:cubicBezTo>
                      <a:pt x="64" y="141"/>
                      <a:pt x="72" y="121"/>
                      <a:pt x="83" y="10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306863" y="3122084"/>
              <a:ext cx="1202136" cy="1329797"/>
              <a:chOff x="5039237" y="2130235"/>
              <a:chExt cx="414916" cy="458978"/>
            </a:xfrm>
          </p:grpSpPr>
          <p:sp>
            <p:nvSpPr>
              <p:cNvPr id="24" name="Freeform 124"/>
              <p:cNvSpPr>
                <a:spLocks/>
              </p:cNvSpPr>
              <p:nvPr/>
            </p:nvSpPr>
            <p:spPr bwMode="auto">
              <a:xfrm>
                <a:off x="5316460" y="2130235"/>
                <a:ext cx="137693" cy="128514"/>
              </a:xfrm>
              <a:custGeom>
                <a:avLst/>
                <a:gdLst>
                  <a:gd name="T0" fmla="*/ 130 w 201"/>
                  <a:gd name="T1" fmla="*/ 16 h 188"/>
                  <a:gd name="T2" fmla="*/ 15 w 201"/>
                  <a:gd name="T3" fmla="*/ 71 h 188"/>
                  <a:gd name="T4" fmla="*/ 56 w 201"/>
                  <a:gd name="T5" fmla="*/ 180 h 188"/>
                  <a:gd name="T6" fmla="*/ 72 w 201"/>
                  <a:gd name="T7" fmla="*/ 139 h 188"/>
                  <a:gd name="T8" fmla="*/ 113 w 201"/>
                  <a:gd name="T9" fmla="*/ 120 h 188"/>
                  <a:gd name="T10" fmla="*/ 132 w 201"/>
                  <a:gd name="T11" fmla="*/ 161 h 188"/>
                  <a:gd name="T12" fmla="*/ 122 w 201"/>
                  <a:gd name="T13" fmla="*/ 188 h 188"/>
                  <a:gd name="T14" fmla="*/ 185 w 201"/>
                  <a:gd name="T15" fmla="*/ 131 h 188"/>
                  <a:gd name="T16" fmla="*/ 130 w 201"/>
                  <a:gd name="T17" fmla="*/ 1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1" h="188">
                    <a:moveTo>
                      <a:pt x="130" y="16"/>
                    </a:moveTo>
                    <a:cubicBezTo>
                      <a:pt x="83" y="0"/>
                      <a:pt x="32" y="24"/>
                      <a:pt x="15" y="71"/>
                    </a:cubicBezTo>
                    <a:cubicBezTo>
                      <a:pt x="0" y="113"/>
                      <a:pt x="18" y="159"/>
                      <a:pt x="56" y="180"/>
                    </a:cubicBezTo>
                    <a:cubicBezTo>
                      <a:pt x="62" y="168"/>
                      <a:pt x="67" y="154"/>
                      <a:pt x="72" y="139"/>
                    </a:cubicBezTo>
                    <a:cubicBezTo>
                      <a:pt x="78" y="123"/>
                      <a:pt x="96" y="114"/>
                      <a:pt x="113" y="120"/>
                    </a:cubicBezTo>
                    <a:cubicBezTo>
                      <a:pt x="130" y="126"/>
                      <a:pt x="138" y="144"/>
                      <a:pt x="132" y="161"/>
                    </a:cubicBezTo>
                    <a:cubicBezTo>
                      <a:pt x="129" y="170"/>
                      <a:pt x="126" y="180"/>
                      <a:pt x="122" y="188"/>
                    </a:cubicBezTo>
                    <a:cubicBezTo>
                      <a:pt x="150" y="181"/>
                      <a:pt x="174" y="160"/>
                      <a:pt x="185" y="131"/>
                    </a:cubicBezTo>
                    <a:cubicBezTo>
                      <a:pt x="201" y="84"/>
                      <a:pt x="177" y="33"/>
                      <a:pt x="130" y="1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25"/>
              <p:cNvSpPr>
                <a:spLocks/>
              </p:cNvSpPr>
              <p:nvPr/>
            </p:nvSpPr>
            <p:spPr bwMode="auto">
              <a:xfrm>
                <a:off x="5090643" y="2174297"/>
                <a:ext cx="290074" cy="414916"/>
              </a:xfrm>
              <a:custGeom>
                <a:avLst/>
                <a:gdLst>
                  <a:gd name="T0" fmla="*/ 372 w 423"/>
                  <a:gd name="T1" fmla="*/ 299 h 606"/>
                  <a:gd name="T2" fmla="*/ 329 w 423"/>
                  <a:gd name="T3" fmla="*/ 263 h 606"/>
                  <a:gd name="T4" fmla="*/ 192 w 423"/>
                  <a:gd name="T5" fmla="*/ 263 h 606"/>
                  <a:gd name="T6" fmla="*/ 263 w 423"/>
                  <a:gd name="T7" fmla="*/ 186 h 606"/>
                  <a:gd name="T8" fmla="*/ 257 w 423"/>
                  <a:gd name="T9" fmla="*/ 173 h 606"/>
                  <a:gd name="T10" fmla="*/ 239 w 423"/>
                  <a:gd name="T11" fmla="*/ 104 h 606"/>
                  <a:gd name="T12" fmla="*/ 266 w 423"/>
                  <a:gd name="T13" fmla="*/ 67 h 606"/>
                  <a:gd name="T14" fmla="*/ 302 w 423"/>
                  <a:gd name="T15" fmla="*/ 93 h 606"/>
                  <a:gd name="T16" fmla="*/ 303 w 423"/>
                  <a:gd name="T17" fmla="*/ 95 h 606"/>
                  <a:gd name="T18" fmla="*/ 304 w 423"/>
                  <a:gd name="T19" fmla="*/ 101 h 606"/>
                  <a:gd name="T20" fmla="*/ 309 w 423"/>
                  <a:gd name="T21" fmla="*/ 123 h 606"/>
                  <a:gd name="T22" fmla="*/ 314 w 423"/>
                  <a:gd name="T23" fmla="*/ 139 h 606"/>
                  <a:gd name="T24" fmla="*/ 324 w 423"/>
                  <a:gd name="T25" fmla="*/ 53 h 606"/>
                  <a:gd name="T26" fmla="*/ 192 w 423"/>
                  <a:gd name="T27" fmla="*/ 38 h 606"/>
                  <a:gd name="T28" fmla="*/ 32 w 423"/>
                  <a:gd name="T29" fmla="*/ 217 h 606"/>
                  <a:gd name="T30" fmla="*/ 61 w 423"/>
                  <a:gd name="T31" fmla="*/ 347 h 606"/>
                  <a:gd name="T32" fmla="*/ 81 w 423"/>
                  <a:gd name="T33" fmla="*/ 350 h 606"/>
                  <a:gd name="T34" fmla="*/ 92 w 423"/>
                  <a:gd name="T35" fmla="*/ 351 h 606"/>
                  <a:gd name="T36" fmla="*/ 92 w 423"/>
                  <a:gd name="T37" fmla="*/ 351 h 606"/>
                  <a:gd name="T38" fmla="*/ 292 w 423"/>
                  <a:gd name="T39" fmla="*/ 351 h 606"/>
                  <a:gd name="T40" fmla="*/ 332 w 423"/>
                  <a:gd name="T41" fmla="*/ 570 h 606"/>
                  <a:gd name="T42" fmla="*/ 375 w 423"/>
                  <a:gd name="T43" fmla="*/ 606 h 606"/>
                  <a:gd name="T44" fmla="*/ 383 w 423"/>
                  <a:gd name="T45" fmla="*/ 605 h 606"/>
                  <a:gd name="T46" fmla="*/ 419 w 423"/>
                  <a:gd name="T47" fmla="*/ 554 h 606"/>
                  <a:gd name="T48" fmla="*/ 372 w 423"/>
                  <a:gd name="T49" fmla="*/ 299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3" h="606">
                    <a:moveTo>
                      <a:pt x="372" y="299"/>
                    </a:moveTo>
                    <a:cubicBezTo>
                      <a:pt x="368" y="278"/>
                      <a:pt x="350" y="263"/>
                      <a:pt x="329" y="263"/>
                    </a:cubicBezTo>
                    <a:cubicBezTo>
                      <a:pt x="192" y="263"/>
                      <a:pt x="192" y="263"/>
                      <a:pt x="192" y="263"/>
                    </a:cubicBezTo>
                    <a:cubicBezTo>
                      <a:pt x="212" y="235"/>
                      <a:pt x="236" y="209"/>
                      <a:pt x="263" y="186"/>
                    </a:cubicBezTo>
                    <a:cubicBezTo>
                      <a:pt x="261" y="182"/>
                      <a:pt x="259" y="177"/>
                      <a:pt x="257" y="173"/>
                    </a:cubicBezTo>
                    <a:cubicBezTo>
                      <a:pt x="245" y="138"/>
                      <a:pt x="240" y="105"/>
                      <a:pt x="239" y="104"/>
                    </a:cubicBezTo>
                    <a:cubicBezTo>
                      <a:pt x="236" y="86"/>
                      <a:pt x="248" y="70"/>
                      <a:pt x="266" y="67"/>
                    </a:cubicBezTo>
                    <a:cubicBezTo>
                      <a:pt x="283" y="64"/>
                      <a:pt x="299" y="76"/>
                      <a:pt x="302" y="93"/>
                    </a:cubicBezTo>
                    <a:cubicBezTo>
                      <a:pt x="302" y="93"/>
                      <a:pt x="303" y="94"/>
                      <a:pt x="303" y="95"/>
                    </a:cubicBezTo>
                    <a:cubicBezTo>
                      <a:pt x="303" y="96"/>
                      <a:pt x="304" y="98"/>
                      <a:pt x="304" y="101"/>
                    </a:cubicBezTo>
                    <a:cubicBezTo>
                      <a:pt x="305" y="107"/>
                      <a:pt x="307" y="114"/>
                      <a:pt x="309" y="123"/>
                    </a:cubicBezTo>
                    <a:cubicBezTo>
                      <a:pt x="310" y="128"/>
                      <a:pt x="312" y="133"/>
                      <a:pt x="314" y="139"/>
                    </a:cubicBezTo>
                    <a:cubicBezTo>
                      <a:pt x="330" y="113"/>
                      <a:pt x="336" y="82"/>
                      <a:pt x="324" y="53"/>
                    </a:cubicBezTo>
                    <a:cubicBezTo>
                      <a:pt x="307" y="12"/>
                      <a:pt x="244" y="0"/>
                      <a:pt x="192" y="38"/>
                    </a:cubicBezTo>
                    <a:cubicBezTo>
                      <a:pt x="127" y="86"/>
                      <a:pt x="72" y="147"/>
                      <a:pt x="32" y="217"/>
                    </a:cubicBezTo>
                    <a:cubicBezTo>
                      <a:pt x="0" y="273"/>
                      <a:pt x="19" y="334"/>
                      <a:pt x="61" y="347"/>
                    </a:cubicBezTo>
                    <a:cubicBezTo>
                      <a:pt x="68" y="349"/>
                      <a:pt x="75" y="350"/>
                      <a:pt x="81" y="350"/>
                    </a:cubicBezTo>
                    <a:cubicBezTo>
                      <a:pt x="85" y="351"/>
                      <a:pt x="88" y="351"/>
                      <a:pt x="92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292" y="351"/>
                      <a:pt x="292" y="351"/>
                      <a:pt x="292" y="351"/>
                    </a:cubicBezTo>
                    <a:cubicBezTo>
                      <a:pt x="332" y="570"/>
                      <a:pt x="332" y="570"/>
                      <a:pt x="332" y="570"/>
                    </a:cubicBezTo>
                    <a:cubicBezTo>
                      <a:pt x="336" y="591"/>
                      <a:pt x="355" y="606"/>
                      <a:pt x="375" y="606"/>
                    </a:cubicBezTo>
                    <a:cubicBezTo>
                      <a:pt x="378" y="606"/>
                      <a:pt x="381" y="606"/>
                      <a:pt x="383" y="605"/>
                    </a:cubicBezTo>
                    <a:cubicBezTo>
                      <a:pt x="407" y="601"/>
                      <a:pt x="423" y="578"/>
                      <a:pt x="419" y="554"/>
                    </a:cubicBezTo>
                    <a:lnTo>
                      <a:pt x="372" y="299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26"/>
              <p:cNvSpPr>
                <a:spLocks/>
              </p:cNvSpPr>
              <p:nvPr/>
            </p:nvSpPr>
            <p:spPr bwMode="auto">
              <a:xfrm>
                <a:off x="5039237" y="2433161"/>
                <a:ext cx="201950" cy="150545"/>
              </a:xfrm>
              <a:custGeom>
                <a:avLst/>
                <a:gdLst>
                  <a:gd name="T0" fmla="*/ 13 w 110"/>
                  <a:gd name="T1" fmla="*/ 0 h 82"/>
                  <a:gd name="T2" fmla="*/ 0 w 110"/>
                  <a:gd name="T3" fmla="*/ 82 h 82"/>
                  <a:gd name="T4" fmla="*/ 110 w 110"/>
                  <a:gd name="T5" fmla="*/ 82 h 82"/>
                  <a:gd name="T6" fmla="*/ 96 w 110"/>
                  <a:gd name="T7" fmla="*/ 0 h 82"/>
                  <a:gd name="T8" fmla="*/ 13 w 11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82">
                    <a:moveTo>
                      <a:pt x="13" y="0"/>
                    </a:moveTo>
                    <a:lnTo>
                      <a:pt x="0" y="82"/>
                    </a:lnTo>
                    <a:lnTo>
                      <a:pt x="110" y="82"/>
                    </a:lnTo>
                    <a:lnTo>
                      <a:pt x="96" y="0"/>
                    </a:lnTo>
                    <a:lnTo>
                      <a:pt x="13" y="0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7"/>
              <p:cNvSpPr>
                <a:spLocks/>
              </p:cNvSpPr>
              <p:nvPr/>
            </p:nvSpPr>
            <p:spPr bwMode="auto">
              <a:xfrm>
                <a:off x="5259547" y="2216523"/>
                <a:ext cx="145037" cy="130350"/>
              </a:xfrm>
              <a:custGeom>
                <a:avLst/>
                <a:gdLst>
                  <a:gd name="T0" fmla="*/ 208 w 211"/>
                  <a:gd name="T1" fmla="*/ 14 h 189"/>
                  <a:gd name="T2" fmla="*/ 194 w 211"/>
                  <a:gd name="T3" fmla="*/ 1 h 189"/>
                  <a:gd name="T4" fmla="*/ 186 w 211"/>
                  <a:gd name="T5" fmla="*/ 0 h 189"/>
                  <a:gd name="T6" fmla="*/ 164 w 211"/>
                  <a:gd name="T7" fmla="*/ 16 h 189"/>
                  <a:gd name="T8" fmla="*/ 148 w 211"/>
                  <a:gd name="T9" fmla="*/ 57 h 189"/>
                  <a:gd name="T10" fmla="*/ 115 w 211"/>
                  <a:gd name="T11" fmla="*/ 121 h 189"/>
                  <a:gd name="T12" fmla="*/ 99 w 211"/>
                  <a:gd name="T13" fmla="*/ 138 h 189"/>
                  <a:gd name="T14" fmla="*/ 93 w 211"/>
                  <a:gd name="T15" fmla="*/ 142 h 189"/>
                  <a:gd name="T16" fmla="*/ 88 w 211"/>
                  <a:gd name="T17" fmla="*/ 138 h 189"/>
                  <a:gd name="T18" fmla="*/ 75 w 211"/>
                  <a:gd name="T19" fmla="*/ 120 h 189"/>
                  <a:gd name="T20" fmla="*/ 62 w 211"/>
                  <a:gd name="T21" fmla="*/ 86 h 189"/>
                  <a:gd name="T22" fmla="*/ 55 w 211"/>
                  <a:gd name="T23" fmla="*/ 64 h 189"/>
                  <a:gd name="T24" fmla="*/ 50 w 211"/>
                  <a:gd name="T25" fmla="*/ 42 h 189"/>
                  <a:gd name="T26" fmla="*/ 49 w 211"/>
                  <a:gd name="T27" fmla="*/ 35 h 189"/>
                  <a:gd name="T28" fmla="*/ 49 w 211"/>
                  <a:gd name="T29" fmla="*/ 33 h 189"/>
                  <a:gd name="T30" fmla="*/ 25 w 211"/>
                  <a:gd name="T31" fmla="*/ 13 h 189"/>
                  <a:gd name="T32" fmla="*/ 21 w 211"/>
                  <a:gd name="T33" fmla="*/ 14 h 189"/>
                  <a:gd name="T34" fmla="*/ 5 w 211"/>
                  <a:gd name="T35" fmla="*/ 24 h 189"/>
                  <a:gd name="T36" fmla="*/ 1 w 211"/>
                  <a:gd name="T37" fmla="*/ 41 h 189"/>
                  <a:gd name="T38" fmla="*/ 1 w 211"/>
                  <a:gd name="T39" fmla="*/ 42 h 189"/>
                  <a:gd name="T40" fmla="*/ 19 w 211"/>
                  <a:gd name="T41" fmla="*/ 109 h 189"/>
                  <a:gd name="T42" fmla="*/ 23 w 211"/>
                  <a:gd name="T43" fmla="*/ 120 h 189"/>
                  <a:gd name="T44" fmla="*/ 43 w 211"/>
                  <a:gd name="T45" fmla="*/ 159 h 189"/>
                  <a:gd name="T46" fmla="*/ 63 w 211"/>
                  <a:gd name="T47" fmla="*/ 179 h 189"/>
                  <a:gd name="T48" fmla="*/ 93 w 211"/>
                  <a:gd name="T49" fmla="*/ 189 h 189"/>
                  <a:gd name="T50" fmla="*/ 93 w 211"/>
                  <a:gd name="T51" fmla="*/ 189 h 189"/>
                  <a:gd name="T52" fmla="*/ 126 w 211"/>
                  <a:gd name="T53" fmla="*/ 178 h 189"/>
                  <a:gd name="T54" fmla="*/ 167 w 211"/>
                  <a:gd name="T55" fmla="*/ 127 h 189"/>
                  <a:gd name="T56" fmla="*/ 197 w 211"/>
                  <a:gd name="T57" fmla="*/ 64 h 189"/>
                  <a:gd name="T58" fmla="*/ 209 w 211"/>
                  <a:gd name="T59" fmla="*/ 32 h 189"/>
                  <a:gd name="T60" fmla="*/ 208 w 211"/>
                  <a:gd name="T61" fmla="*/ 1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1" h="189">
                    <a:moveTo>
                      <a:pt x="208" y="14"/>
                    </a:moveTo>
                    <a:cubicBezTo>
                      <a:pt x="205" y="8"/>
                      <a:pt x="200" y="4"/>
                      <a:pt x="194" y="1"/>
                    </a:cubicBezTo>
                    <a:cubicBezTo>
                      <a:pt x="192" y="1"/>
                      <a:pt x="189" y="0"/>
                      <a:pt x="186" y="0"/>
                    </a:cubicBezTo>
                    <a:cubicBezTo>
                      <a:pt x="176" y="0"/>
                      <a:pt x="167" y="6"/>
                      <a:pt x="164" y="16"/>
                    </a:cubicBezTo>
                    <a:cubicBezTo>
                      <a:pt x="158" y="32"/>
                      <a:pt x="153" y="45"/>
                      <a:pt x="148" y="57"/>
                    </a:cubicBezTo>
                    <a:cubicBezTo>
                      <a:pt x="134" y="90"/>
                      <a:pt x="123" y="110"/>
                      <a:pt x="115" y="121"/>
                    </a:cubicBezTo>
                    <a:cubicBezTo>
                      <a:pt x="107" y="132"/>
                      <a:pt x="101" y="137"/>
                      <a:pt x="99" y="138"/>
                    </a:cubicBezTo>
                    <a:cubicBezTo>
                      <a:pt x="93" y="142"/>
                      <a:pt x="93" y="142"/>
                      <a:pt x="93" y="142"/>
                    </a:cubicBezTo>
                    <a:cubicBezTo>
                      <a:pt x="88" y="138"/>
                      <a:pt x="88" y="138"/>
                      <a:pt x="88" y="138"/>
                    </a:cubicBezTo>
                    <a:cubicBezTo>
                      <a:pt x="85" y="135"/>
                      <a:pt x="80" y="128"/>
                      <a:pt x="75" y="120"/>
                    </a:cubicBezTo>
                    <a:cubicBezTo>
                      <a:pt x="70" y="109"/>
                      <a:pt x="65" y="97"/>
                      <a:pt x="62" y="86"/>
                    </a:cubicBezTo>
                    <a:cubicBezTo>
                      <a:pt x="59" y="77"/>
                      <a:pt x="57" y="69"/>
                      <a:pt x="55" y="64"/>
                    </a:cubicBezTo>
                    <a:cubicBezTo>
                      <a:pt x="53" y="57"/>
                      <a:pt x="52" y="49"/>
                      <a:pt x="50" y="42"/>
                    </a:cubicBezTo>
                    <a:cubicBezTo>
                      <a:pt x="50" y="39"/>
                      <a:pt x="49" y="37"/>
                      <a:pt x="49" y="35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7" y="22"/>
                      <a:pt x="37" y="13"/>
                      <a:pt x="25" y="13"/>
                    </a:cubicBezTo>
                    <a:cubicBezTo>
                      <a:pt x="24" y="13"/>
                      <a:pt x="22" y="13"/>
                      <a:pt x="21" y="14"/>
                    </a:cubicBezTo>
                    <a:cubicBezTo>
                      <a:pt x="15" y="15"/>
                      <a:pt x="9" y="18"/>
                      <a:pt x="5" y="24"/>
                    </a:cubicBezTo>
                    <a:cubicBezTo>
                      <a:pt x="2" y="29"/>
                      <a:pt x="0" y="35"/>
                      <a:pt x="1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53"/>
                      <a:pt x="9" y="80"/>
                      <a:pt x="19" y="109"/>
                    </a:cubicBezTo>
                    <a:cubicBezTo>
                      <a:pt x="20" y="113"/>
                      <a:pt x="22" y="116"/>
                      <a:pt x="23" y="120"/>
                    </a:cubicBezTo>
                    <a:cubicBezTo>
                      <a:pt x="28" y="132"/>
                      <a:pt x="34" y="146"/>
                      <a:pt x="43" y="159"/>
                    </a:cubicBezTo>
                    <a:cubicBezTo>
                      <a:pt x="50" y="168"/>
                      <a:pt x="56" y="174"/>
                      <a:pt x="63" y="179"/>
                    </a:cubicBezTo>
                    <a:cubicBezTo>
                      <a:pt x="68" y="183"/>
                      <a:pt x="79" y="189"/>
                      <a:pt x="9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104" y="189"/>
                      <a:pt x="116" y="185"/>
                      <a:pt x="126" y="178"/>
                    </a:cubicBezTo>
                    <a:cubicBezTo>
                      <a:pt x="141" y="167"/>
                      <a:pt x="153" y="152"/>
                      <a:pt x="167" y="127"/>
                    </a:cubicBezTo>
                    <a:cubicBezTo>
                      <a:pt x="177" y="110"/>
                      <a:pt x="187" y="89"/>
                      <a:pt x="197" y="64"/>
                    </a:cubicBezTo>
                    <a:cubicBezTo>
                      <a:pt x="201" y="54"/>
                      <a:pt x="205" y="44"/>
                      <a:pt x="209" y="32"/>
                    </a:cubicBezTo>
                    <a:cubicBezTo>
                      <a:pt x="211" y="26"/>
                      <a:pt x="211" y="20"/>
                      <a:pt x="208" y="1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376866" y="809528"/>
              <a:ext cx="1375549" cy="1971774"/>
              <a:chOff x="4631665" y="1818131"/>
              <a:chExt cx="537922" cy="771082"/>
            </a:xfrm>
          </p:grpSpPr>
          <p:sp>
            <p:nvSpPr>
              <p:cNvPr id="36" name="Freeform 122"/>
              <p:cNvSpPr>
                <a:spLocks/>
              </p:cNvSpPr>
              <p:nvPr/>
            </p:nvSpPr>
            <p:spPr bwMode="auto">
              <a:xfrm>
                <a:off x="4774866" y="1965003"/>
                <a:ext cx="135857" cy="134021"/>
              </a:xfrm>
              <a:custGeom>
                <a:avLst/>
                <a:gdLst>
                  <a:gd name="T0" fmla="*/ 11 w 197"/>
                  <a:gd name="T1" fmla="*/ 78 h 197"/>
                  <a:gd name="T2" fmla="*/ 78 w 197"/>
                  <a:gd name="T3" fmla="*/ 186 h 197"/>
                  <a:gd name="T4" fmla="*/ 186 w 197"/>
                  <a:gd name="T5" fmla="*/ 119 h 197"/>
                  <a:gd name="T6" fmla="*/ 119 w 197"/>
                  <a:gd name="T7" fmla="*/ 11 h 197"/>
                  <a:gd name="T8" fmla="*/ 11 w 197"/>
                  <a:gd name="T9" fmla="*/ 7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97">
                    <a:moveTo>
                      <a:pt x="11" y="78"/>
                    </a:moveTo>
                    <a:cubicBezTo>
                      <a:pt x="0" y="126"/>
                      <a:pt x="30" y="175"/>
                      <a:pt x="78" y="186"/>
                    </a:cubicBezTo>
                    <a:cubicBezTo>
                      <a:pt x="126" y="197"/>
                      <a:pt x="175" y="167"/>
                      <a:pt x="186" y="119"/>
                    </a:cubicBezTo>
                    <a:cubicBezTo>
                      <a:pt x="197" y="70"/>
                      <a:pt x="167" y="22"/>
                      <a:pt x="119" y="11"/>
                    </a:cubicBezTo>
                    <a:cubicBezTo>
                      <a:pt x="70" y="0"/>
                      <a:pt x="22" y="30"/>
                      <a:pt x="11" y="78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23"/>
              <p:cNvSpPr>
                <a:spLocks noEditPoints="1"/>
              </p:cNvSpPr>
              <p:nvPr/>
            </p:nvSpPr>
            <p:spPr bwMode="auto">
              <a:xfrm>
                <a:off x="4631665" y="1818131"/>
                <a:ext cx="537922" cy="771082"/>
              </a:xfrm>
              <a:custGeom>
                <a:avLst/>
                <a:gdLst>
                  <a:gd name="T0" fmla="*/ 621 w 783"/>
                  <a:gd name="T1" fmla="*/ 219 h 1127"/>
                  <a:gd name="T2" fmla="*/ 648 w 783"/>
                  <a:gd name="T3" fmla="*/ 204 h 1127"/>
                  <a:gd name="T4" fmla="*/ 651 w 783"/>
                  <a:gd name="T5" fmla="*/ 201 h 1127"/>
                  <a:gd name="T6" fmla="*/ 680 w 783"/>
                  <a:gd name="T7" fmla="*/ 229 h 1127"/>
                  <a:gd name="T8" fmla="*/ 702 w 783"/>
                  <a:gd name="T9" fmla="*/ 228 h 1127"/>
                  <a:gd name="T10" fmla="*/ 777 w 783"/>
                  <a:gd name="T11" fmla="*/ 150 h 1127"/>
                  <a:gd name="T12" fmla="*/ 776 w 783"/>
                  <a:gd name="T13" fmla="*/ 127 h 1127"/>
                  <a:gd name="T14" fmla="*/ 649 w 783"/>
                  <a:gd name="T15" fmla="*/ 6 h 1127"/>
                  <a:gd name="T16" fmla="*/ 626 w 783"/>
                  <a:gd name="T17" fmla="*/ 6 h 1127"/>
                  <a:gd name="T18" fmla="*/ 552 w 783"/>
                  <a:gd name="T19" fmla="*/ 85 h 1127"/>
                  <a:gd name="T20" fmla="*/ 552 w 783"/>
                  <a:gd name="T21" fmla="*/ 107 h 1127"/>
                  <a:gd name="T22" fmla="*/ 581 w 783"/>
                  <a:gd name="T23" fmla="*/ 135 h 1127"/>
                  <a:gd name="T24" fmla="*/ 578 w 783"/>
                  <a:gd name="T25" fmla="*/ 138 h 1127"/>
                  <a:gd name="T26" fmla="*/ 567 w 783"/>
                  <a:gd name="T27" fmla="*/ 186 h 1127"/>
                  <a:gd name="T28" fmla="*/ 561 w 783"/>
                  <a:gd name="T29" fmla="*/ 196 h 1127"/>
                  <a:gd name="T30" fmla="*/ 432 w 783"/>
                  <a:gd name="T31" fmla="*/ 405 h 1127"/>
                  <a:gd name="T32" fmla="*/ 399 w 783"/>
                  <a:gd name="T33" fmla="*/ 428 h 1127"/>
                  <a:gd name="T34" fmla="*/ 393 w 783"/>
                  <a:gd name="T35" fmla="*/ 429 h 1127"/>
                  <a:gd name="T36" fmla="*/ 391 w 783"/>
                  <a:gd name="T37" fmla="*/ 429 h 1127"/>
                  <a:gd name="T38" fmla="*/ 236 w 783"/>
                  <a:gd name="T39" fmla="*/ 429 h 1127"/>
                  <a:gd name="T40" fmla="*/ 234 w 783"/>
                  <a:gd name="T41" fmla="*/ 429 h 1127"/>
                  <a:gd name="T42" fmla="*/ 183 w 783"/>
                  <a:gd name="T43" fmla="*/ 394 h 1127"/>
                  <a:gd name="T44" fmla="*/ 66 w 783"/>
                  <a:gd name="T45" fmla="*/ 196 h 1127"/>
                  <a:gd name="T46" fmla="*/ 24 w 783"/>
                  <a:gd name="T47" fmla="*/ 179 h 1127"/>
                  <a:gd name="T48" fmla="*/ 7 w 783"/>
                  <a:gd name="T49" fmla="*/ 221 h 1127"/>
                  <a:gd name="T50" fmla="*/ 152 w 783"/>
                  <a:gd name="T51" fmla="*/ 453 h 1127"/>
                  <a:gd name="T52" fmla="*/ 205 w 783"/>
                  <a:gd name="T53" fmla="*/ 487 h 1127"/>
                  <a:gd name="T54" fmla="*/ 205 w 783"/>
                  <a:gd name="T55" fmla="*/ 658 h 1127"/>
                  <a:gd name="T56" fmla="*/ 205 w 783"/>
                  <a:gd name="T57" fmla="*/ 734 h 1127"/>
                  <a:gd name="T58" fmla="*/ 205 w 783"/>
                  <a:gd name="T59" fmla="*/ 1078 h 1127"/>
                  <a:gd name="T60" fmla="*/ 255 w 783"/>
                  <a:gd name="T61" fmla="*/ 1127 h 1127"/>
                  <a:gd name="T62" fmla="*/ 304 w 783"/>
                  <a:gd name="T63" fmla="*/ 1078 h 1127"/>
                  <a:gd name="T64" fmla="*/ 304 w 783"/>
                  <a:gd name="T65" fmla="*/ 765 h 1127"/>
                  <a:gd name="T66" fmla="*/ 323 w 783"/>
                  <a:gd name="T67" fmla="*/ 765 h 1127"/>
                  <a:gd name="T68" fmla="*/ 323 w 783"/>
                  <a:gd name="T69" fmla="*/ 1078 h 1127"/>
                  <a:gd name="T70" fmla="*/ 372 w 783"/>
                  <a:gd name="T71" fmla="*/ 1127 h 1127"/>
                  <a:gd name="T72" fmla="*/ 422 w 783"/>
                  <a:gd name="T73" fmla="*/ 1078 h 1127"/>
                  <a:gd name="T74" fmla="*/ 422 w 783"/>
                  <a:gd name="T75" fmla="*/ 734 h 1127"/>
                  <a:gd name="T76" fmla="*/ 422 w 783"/>
                  <a:gd name="T77" fmla="*/ 658 h 1127"/>
                  <a:gd name="T78" fmla="*/ 422 w 783"/>
                  <a:gd name="T79" fmla="*/ 487 h 1127"/>
                  <a:gd name="T80" fmla="*/ 475 w 783"/>
                  <a:gd name="T81" fmla="*/ 453 h 1127"/>
                  <a:gd name="T82" fmla="*/ 620 w 783"/>
                  <a:gd name="T83" fmla="*/ 221 h 1127"/>
                  <a:gd name="T84" fmla="*/ 621 w 783"/>
                  <a:gd name="T85" fmla="*/ 219 h 1127"/>
                  <a:gd name="T86" fmla="*/ 587 w 783"/>
                  <a:gd name="T87" fmla="*/ 146 h 1127"/>
                  <a:gd name="T88" fmla="*/ 590 w 783"/>
                  <a:gd name="T89" fmla="*/ 143 h 1127"/>
                  <a:gd name="T90" fmla="*/ 642 w 783"/>
                  <a:gd name="T91" fmla="*/ 193 h 1127"/>
                  <a:gd name="T92" fmla="*/ 639 w 783"/>
                  <a:gd name="T93" fmla="*/ 196 h 1127"/>
                  <a:gd name="T94" fmla="*/ 622 w 783"/>
                  <a:gd name="T95" fmla="*/ 206 h 1127"/>
                  <a:gd name="T96" fmla="*/ 603 w 783"/>
                  <a:gd name="T97" fmla="*/ 179 h 1127"/>
                  <a:gd name="T98" fmla="*/ 578 w 783"/>
                  <a:gd name="T99" fmla="*/ 179 h 1127"/>
                  <a:gd name="T100" fmla="*/ 587 w 783"/>
                  <a:gd name="T101" fmla="*/ 146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3" h="1127">
                    <a:moveTo>
                      <a:pt x="621" y="219"/>
                    </a:moveTo>
                    <a:cubicBezTo>
                      <a:pt x="631" y="217"/>
                      <a:pt x="640" y="212"/>
                      <a:pt x="648" y="204"/>
                    </a:cubicBezTo>
                    <a:cubicBezTo>
                      <a:pt x="649" y="203"/>
                      <a:pt x="650" y="202"/>
                      <a:pt x="651" y="201"/>
                    </a:cubicBezTo>
                    <a:cubicBezTo>
                      <a:pt x="680" y="229"/>
                      <a:pt x="680" y="229"/>
                      <a:pt x="680" y="229"/>
                    </a:cubicBezTo>
                    <a:cubicBezTo>
                      <a:pt x="686" y="235"/>
                      <a:pt x="696" y="234"/>
                      <a:pt x="702" y="228"/>
                    </a:cubicBezTo>
                    <a:cubicBezTo>
                      <a:pt x="777" y="150"/>
                      <a:pt x="777" y="150"/>
                      <a:pt x="777" y="150"/>
                    </a:cubicBezTo>
                    <a:cubicBezTo>
                      <a:pt x="783" y="143"/>
                      <a:pt x="783" y="133"/>
                      <a:pt x="776" y="127"/>
                    </a:cubicBezTo>
                    <a:cubicBezTo>
                      <a:pt x="649" y="6"/>
                      <a:pt x="649" y="6"/>
                      <a:pt x="649" y="6"/>
                    </a:cubicBezTo>
                    <a:cubicBezTo>
                      <a:pt x="642" y="0"/>
                      <a:pt x="632" y="0"/>
                      <a:pt x="626" y="6"/>
                    </a:cubicBezTo>
                    <a:cubicBezTo>
                      <a:pt x="552" y="85"/>
                      <a:pt x="552" y="85"/>
                      <a:pt x="552" y="85"/>
                    </a:cubicBezTo>
                    <a:cubicBezTo>
                      <a:pt x="546" y="91"/>
                      <a:pt x="546" y="101"/>
                      <a:pt x="552" y="107"/>
                    </a:cubicBezTo>
                    <a:cubicBezTo>
                      <a:pt x="581" y="135"/>
                      <a:pt x="581" y="135"/>
                      <a:pt x="581" y="135"/>
                    </a:cubicBezTo>
                    <a:cubicBezTo>
                      <a:pt x="580" y="136"/>
                      <a:pt x="579" y="137"/>
                      <a:pt x="578" y="138"/>
                    </a:cubicBezTo>
                    <a:cubicBezTo>
                      <a:pt x="565" y="152"/>
                      <a:pt x="562" y="170"/>
                      <a:pt x="567" y="186"/>
                    </a:cubicBezTo>
                    <a:cubicBezTo>
                      <a:pt x="565" y="189"/>
                      <a:pt x="562" y="192"/>
                      <a:pt x="561" y="196"/>
                    </a:cubicBezTo>
                    <a:cubicBezTo>
                      <a:pt x="509" y="318"/>
                      <a:pt x="463" y="378"/>
                      <a:pt x="432" y="405"/>
                    </a:cubicBezTo>
                    <a:cubicBezTo>
                      <a:pt x="417" y="419"/>
                      <a:pt x="405" y="425"/>
                      <a:pt x="399" y="428"/>
                    </a:cubicBezTo>
                    <a:cubicBezTo>
                      <a:pt x="396" y="429"/>
                      <a:pt x="395" y="429"/>
                      <a:pt x="393" y="429"/>
                    </a:cubicBezTo>
                    <a:cubicBezTo>
                      <a:pt x="393" y="429"/>
                      <a:pt x="392" y="429"/>
                      <a:pt x="391" y="429"/>
                    </a:cubicBezTo>
                    <a:cubicBezTo>
                      <a:pt x="236" y="429"/>
                      <a:pt x="236" y="429"/>
                      <a:pt x="236" y="429"/>
                    </a:cubicBezTo>
                    <a:cubicBezTo>
                      <a:pt x="235" y="429"/>
                      <a:pt x="235" y="429"/>
                      <a:pt x="234" y="429"/>
                    </a:cubicBezTo>
                    <a:cubicBezTo>
                      <a:pt x="228" y="428"/>
                      <a:pt x="211" y="422"/>
                      <a:pt x="183" y="394"/>
                    </a:cubicBezTo>
                    <a:cubicBezTo>
                      <a:pt x="153" y="362"/>
                      <a:pt x="112" y="304"/>
                      <a:pt x="66" y="196"/>
                    </a:cubicBezTo>
                    <a:cubicBezTo>
                      <a:pt x="59" y="180"/>
                      <a:pt x="41" y="172"/>
                      <a:pt x="24" y="179"/>
                    </a:cubicBezTo>
                    <a:cubicBezTo>
                      <a:pt x="8" y="186"/>
                      <a:pt x="0" y="205"/>
                      <a:pt x="7" y="221"/>
                    </a:cubicBezTo>
                    <a:cubicBezTo>
                      <a:pt x="61" y="349"/>
                      <a:pt x="112" y="416"/>
                      <a:pt x="152" y="453"/>
                    </a:cubicBezTo>
                    <a:cubicBezTo>
                      <a:pt x="173" y="471"/>
                      <a:pt x="191" y="482"/>
                      <a:pt x="205" y="487"/>
                    </a:cubicBezTo>
                    <a:cubicBezTo>
                      <a:pt x="205" y="658"/>
                      <a:pt x="205" y="658"/>
                      <a:pt x="205" y="658"/>
                    </a:cubicBezTo>
                    <a:cubicBezTo>
                      <a:pt x="205" y="734"/>
                      <a:pt x="205" y="734"/>
                      <a:pt x="205" y="734"/>
                    </a:cubicBezTo>
                    <a:cubicBezTo>
                      <a:pt x="205" y="1078"/>
                      <a:pt x="205" y="1078"/>
                      <a:pt x="205" y="1078"/>
                    </a:cubicBezTo>
                    <a:cubicBezTo>
                      <a:pt x="205" y="1105"/>
                      <a:pt x="227" y="1127"/>
                      <a:pt x="255" y="1127"/>
                    </a:cubicBezTo>
                    <a:cubicBezTo>
                      <a:pt x="282" y="1127"/>
                      <a:pt x="304" y="1105"/>
                      <a:pt x="304" y="1078"/>
                    </a:cubicBezTo>
                    <a:cubicBezTo>
                      <a:pt x="304" y="765"/>
                      <a:pt x="304" y="765"/>
                      <a:pt x="304" y="765"/>
                    </a:cubicBezTo>
                    <a:cubicBezTo>
                      <a:pt x="323" y="765"/>
                      <a:pt x="323" y="765"/>
                      <a:pt x="323" y="765"/>
                    </a:cubicBezTo>
                    <a:cubicBezTo>
                      <a:pt x="323" y="1078"/>
                      <a:pt x="323" y="1078"/>
                      <a:pt x="323" y="1078"/>
                    </a:cubicBezTo>
                    <a:cubicBezTo>
                      <a:pt x="323" y="1105"/>
                      <a:pt x="345" y="1127"/>
                      <a:pt x="372" y="1127"/>
                    </a:cubicBezTo>
                    <a:cubicBezTo>
                      <a:pt x="400" y="1127"/>
                      <a:pt x="422" y="1105"/>
                      <a:pt x="422" y="1078"/>
                    </a:cubicBezTo>
                    <a:cubicBezTo>
                      <a:pt x="422" y="734"/>
                      <a:pt x="422" y="734"/>
                      <a:pt x="422" y="734"/>
                    </a:cubicBezTo>
                    <a:cubicBezTo>
                      <a:pt x="422" y="658"/>
                      <a:pt x="422" y="658"/>
                      <a:pt x="422" y="658"/>
                    </a:cubicBezTo>
                    <a:cubicBezTo>
                      <a:pt x="422" y="487"/>
                      <a:pt x="422" y="487"/>
                      <a:pt x="422" y="487"/>
                    </a:cubicBezTo>
                    <a:cubicBezTo>
                      <a:pt x="436" y="482"/>
                      <a:pt x="454" y="471"/>
                      <a:pt x="475" y="453"/>
                    </a:cubicBezTo>
                    <a:cubicBezTo>
                      <a:pt x="515" y="416"/>
                      <a:pt x="566" y="349"/>
                      <a:pt x="620" y="221"/>
                    </a:cubicBezTo>
                    <a:cubicBezTo>
                      <a:pt x="620" y="220"/>
                      <a:pt x="620" y="219"/>
                      <a:pt x="621" y="219"/>
                    </a:cubicBezTo>
                    <a:close/>
                    <a:moveTo>
                      <a:pt x="587" y="146"/>
                    </a:moveTo>
                    <a:cubicBezTo>
                      <a:pt x="588" y="145"/>
                      <a:pt x="589" y="144"/>
                      <a:pt x="590" y="143"/>
                    </a:cubicBezTo>
                    <a:cubicBezTo>
                      <a:pt x="642" y="193"/>
                      <a:pt x="642" y="193"/>
                      <a:pt x="642" y="193"/>
                    </a:cubicBezTo>
                    <a:cubicBezTo>
                      <a:pt x="641" y="194"/>
                      <a:pt x="640" y="195"/>
                      <a:pt x="639" y="196"/>
                    </a:cubicBezTo>
                    <a:cubicBezTo>
                      <a:pt x="634" y="201"/>
                      <a:pt x="628" y="204"/>
                      <a:pt x="622" y="206"/>
                    </a:cubicBezTo>
                    <a:cubicBezTo>
                      <a:pt x="621" y="194"/>
                      <a:pt x="614" y="184"/>
                      <a:pt x="603" y="179"/>
                    </a:cubicBezTo>
                    <a:cubicBezTo>
                      <a:pt x="594" y="175"/>
                      <a:pt x="585" y="176"/>
                      <a:pt x="578" y="179"/>
                    </a:cubicBezTo>
                    <a:cubicBezTo>
                      <a:pt x="575" y="168"/>
                      <a:pt x="578" y="156"/>
                      <a:pt x="587" y="14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439375" y="2614083"/>
              <a:ext cx="695237" cy="2021676"/>
              <a:chOff x="3735741" y="1777741"/>
              <a:chExt cx="279058" cy="811472"/>
            </a:xfrm>
          </p:grpSpPr>
          <p:sp>
            <p:nvSpPr>
              <p:cNvPr id="34" name="Freeform 128"/>
              <p:cNvSpPr>
                <a:spLocks/>
              </p:cNvSpPr>
              <p:nvPr/>
            </p:nvSpPr>
            <p:spPr bwMode="auto">
              <a:xfrm>
                <a:off x="3787147" y="1965003"/>
                <a:ext cx="135857" cy="134021"/>
              </a:xfrm>
              <a:custGeom>
                <a:avLst/>
                <a:gdLst>
                  <a:gd name="T0" fmla="*/ 119 w 198"/>
                  <a:gd name="T1" fmla="*/ 11 h 197"/>
                  <a:gd name="T2" fmla="*/ 11 w 198"/>
                  <a:gd name="T3" fmla="*/ 78 h 197"/>
                  <a:gd name="T4" fmla="*/ 78 w 198"/>
                  <a:gd name="T5" fmla="*/ 186 h 197"/>
                  <a:gd name="T6" fmla="*/ 186 w 198"/>
                  <a:gd name="T7" fmla="*/ 119 h 197"/>
                  <a:gd name="T8" fmla="*/ 119 w 198"/>
                  <a:gd name="T9" fmla="*/ 1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7">
                    <a:moveTo>
                      <a:pt x="119" y="11"/>
                    </a:moveTo>
                    <a:cubicBezTo>
                      <a:pt x="71" y="0"/>
                      <a:pt x="22" y="30"/>
                      <a:pt x="11" y="78"/>
                    </a:cubicBezTo>
                    <a:cubicBezTo>
                      <a:pt x="0" y="126"/>
                      <a:pt x="30" y="175"/>
                      <a:pt x="78" y="186"/>
                    </a:cubicBezTo>
                    <a:cubicBezTo>
                      <a:pt x="127" y="197"/>
                      <a:pt x="175" y="167"/>
                      <a:pt x="186" y="119"/>
                    </a:cubicBezTo>
                    <a:cubicBezTo>
                      <a:pt x="198" y="70"/>
                      <a:pt x="168" y="22"/>
                      <a:pt x="119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9"/>
              <p:cNvSpPr>
                <a:spLocks noEditPoints="1"/>
              </p:cNvSpPr>
              <p:nvPr/>
            </p:nvSpPr>
            <p:spPr bwMode="auto">
              <a:xfrm>
                <a:off x="3735741" y="1777741"/>
                <a:ext cx="279058" cy="811472"/>
              </a:xfrm>
              <a:custGeom>
                <a:avLst/>
                <a:gdLst>
                  <a:gd name="T0" fmla="*/ 57 w 407"/>
                  <a:gd name="T1" fmla="*/ 0 h 1187"/>
                  <a:gd name="T2" fmla="*/ 4 w 407"/>
                  <a:gd name="T3" fmla="*/ 224 h 1187"/>
                  <a:gd name="T4" fmla="*/ 22 w 407"/>
                  <a:gd name="T5" fmla="*/ 229 h 1187"/>
                  <a:gd name="T6" fmla="*/ 0 w 407"/>
                  <a:gd name="T7" fmla="*/ 375 h 1187"/>
                  <a:gd name="T8" fmla="*/ 42 w 407"/>
                  <a:gd name="T9" fmla="*/ 514 h 1187"/>
                  <a:gd name="T10" fmla="*/ 72 w 407"/>
                  <a:gd name="T11" fmla="*/ 540 h 1187"/>
                  <a:gd name="T12" fmla="*/ 72 w 407"/>
                  <a:gd name="T13" fmla="*/ 718 h 1187"/>
                  <a:gd name="T14" fmla="*/ 72 w 407"/>
                  <a:gd name="T15" fmla="*/ 794 h 1187"/>
                  <a:gd name="T16" fmla="*/ 72 w 407"/>
                  <a:gd name="T17" fmla="*/ 1138 h 1187"/>
                  <a:gd name="T18" fmla="*/ 121 w 407"/>
                  <a:gd name="T19" fmla="*/ 1187 h 1187"/>
                  <a:gd name="T20" fmla="*/ 171 w 407"/>
                  <a:gd name="T21" fmla="*/ 1138 h 1187"/>
                  <a:gd name="T22" fmla="*/ 171 w 407"/>
                  <a:gd name="T23" fmla="*/ 825 h 1187"/>
                  <a:gd name="T24" fmla="*/ 189 w 407"/>
                  <a:gd name="T25" fmla="*/ 825 h 1187"/>
                  <a:gd name="T26" fmla="*/ 189 w 407"/>
                  <a:gd name="T27" fmla="*/ 1138 h 1187"/>
                  <a:gd name="T28" fmla="*/ 239 w 407"/>
                  <a:gd name="T29" fmla="*/ 1187 h 1187"/>
                  <a:gd name="T30" fmla="*/ 288 w 407"/>
                  <a:gd name="T31" fmla="*/ 1138 h 1187"/>
                  <a:gd name="T32" fmla="*/ 288 w 407"/>
                  <a:gd name="T33" fmla="*/ 794 h 1187"/>
                  <a:gd name="T34" fmla="*/ 288 w 407"/>
                  <a:gd name="T35" fmla="*/ 718 h 1187"/>
                  <a:gd name="T36" fmla="*/ 288 w 407"/>
                  <a:gd name="T37" fmla="*/ 546 h 1187"/>
                  <a:gd name="T38" fmla="*/ 342 w 407"/>
                  <a:gd name="T39" fmla="*/ 486 h 1187"/>
                  <a:gd name="T40" fmla="*/ 375 w 407"/>
                  <a:gd name="T41" fmla="*/ 312 h 1187"/>
                  <a:gd name="T42" fmla="*/ 371 w 407"/>
                  <a:gd name="T43" fmla="*/ 235 h 1187"/>
                  <a:gd name="T44" fmla="*/ 407 w 407"/>
                  <a:gd name="T45" fmla="*/ 87 h 1187"/>
                  <a:gd name="T46" fmla="*/ 57 w 407"/>
                  <a:gd name="T47" fmla="*/ 0 h 1187"/>
                  <a:gd name="T48" fmla="*/ 272 w 407"/>
                  <a:gd name="T49" fmla="*/ 477 h 1187"/>
                  <a:gd name="T50" fmla="*/ 258 w 407"/>
                  <a:gd name="T51" fmla="*/ 489 h 1187"/>
                  <a:gd name="T52" fmla="*/ 257 w 407"/>
                  <a:gd name="T53" fmla="*/ 489 h 1187"/>
                  <a:gd name="T54" fmla="*/ 113 w 407"/>
                  <a:gd name="T55" fmla="*/ 489 h 1187"/>
                  <a:gd name="T56" fmla="*/ 112 w 407"/>
                  <a:gd name="T57" fmla="*/ 489 h 1187"/>
                  <a:gd name="T58" fmla="*/ 111 w 407"/>
                  <a:gd name="T59" fmla="*/ 489 h 1187"/>
                  <a:gd name="T60" fmla="*/ 110 w 407"/>
                  <a:gd name="T61" fmla="*/ 488 h 1187"/>
                  <a:gd name="T62" fmla="*/ 85 w 407"/>
                  <a:gd name="T63" fmla="*/ 464 h 1187"/>
                  <a:gd name="T64" fmla="*/ 64 w 407"/>
                  <a:gd name="T65" fmla="*/ 375 h 1187"/>
                  <a:gd name="T66" fmla="*/ 85 w 407"/>
                  <a:gd name="T67" fmla="*/ 244 h 1187"/>
                  <a:gd name="T68" fmla="*/ 311 w 407"/>
                  <a:gd name="T69" fmla="*/ 300 h 1187"/>
                  <a:gd name="T70" fmla="*/ 311 w 407"/>
                  <a:gd name="T71" fmla="*/ 312 h 1187"/>
                  <a:gd name="T72" fmla="*/ 272 w 407"/>
                  <a:gd name="T73" fmla="*/ 477 h 1187"/>
                  <a:gd name="T74" fmla="*/ 364 w 407"/>
                  <a:gd name="T75" fmla="*/ 177 h 1187"/>
                  <a:gd name="T76" fmla="*/ 338 w 407"/>
                  <a:gd name="T77" fmla="*/ 287 h 1187"/>
                  <a:gd name="T78" fmla="*/ 310 w 407"/>
                  <a:gd name="T79" fmla="*/ 280 h 1187"/>
                  <a:gd name="T80" fmla="*/ 90 w 407"/>
                  <a:gd name="T81" fmla="*/ 225 h 1187"/>
                  <a:gd name="T82" fmla="*/ 28 w 407"/>
                  <a:gd name="T83" fmla="*/ 210 h 1187"/>
                  <a:gd name="T84" fmla="*/ 28 w 407"/>
                  <a:gd name="T85" fmla="*/ 210 h 1187"/>
                  <a:gd name="T86" fmla="*/ 72 w 407"/>
                  <a:gd name="T87" fmla="*/ 24 h 1187"/>
                  <a:gd name="T88" fmla="*/ 383 w 407"/>
                  <a:gd name="T89" fmla="*/ 101 h 1187"/>
                  <a:gd name="T90" fmla="*/ 364 w 407"/>
                  <a:gd name="T91" fmla="*/ 177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7" h="1187">
                    <a:moveTo>
                      <a:pt x="57" y="0"/>
                    </a:moveTo>
                    <a:cubicBezTo>
                      <a:pt x="4" y="224"/>
                      <a:pt x="4" y="224"/>
                      <a:pt x="4" y="224"/>
                    </a:cubicBezTo>
                    <a:cubicBezTo>
                      <a:pt x="22" y="229"/>
                      <a:pt x="22" y="229"/>
                      <a:pt x="22" y="229"/>
                    </a:cubicBezTo>
                    <a:cubicBezTo>
                      <a:pt x="6" y="287"/>
                      <a:pt x="0" y="335"/>
                      <a:pt x="0" y="375"/>
                    </a:cubicBezTo>
                    <a:cubicBezTo>
                      <a:pt x="0" y="442"/>
                      <a:pt x="20" y="487"/>
                      <a:pt x="42" y="514"/>
                    </a:cubicBezTo>
                    <a:cubicBezTo>
                      <a:pt x="53" y="526"/>
                      <a:pt x="63" y="534"/>
                      <a:pt x="72" y="540"/>
                    </a:cubicBezTo>
                    <a:cubicBezTo>
                      <a:pt x="72" y="718"/>
                      <a:pt x="72" y="718"/>
                      <a:pt x="72" y="718"/>
                    </a:cubicBezTo>
                    <a:cubicBezTo>
                      <a:pt x="72" y="794"/>
                      <a:pt x="72" y="794"/>
                      <a:pt x="72" y="794"/>
                    </a:cubicBezTo>
                    <a:cubicBezTo>
                      <a:pt x="72" y="1138"/>
                      <a:pt x="72" y="1138"/>
                      <a:pt x="72" y="1138"/>
                    </a:cubicBezTo>
                    <a:cubicBezTo>
                      <a:pt x="72" y="1165"/>
                      <a:pt x="94" y="1187"/>
                      <a:pt x="121" y="1187"/>
                    </a:cubicBezTo>
                    <a:cubicBezTo>
                      <a:pt x="148" y="1187"/>
                      <a:pt x="171" y="1165"/>
                      <a:pt x="171" y="1138"/>
                    </a:cubicBezTo>
                    <a:cubicBezTo>
                      <a:pt x="171" y="825"/>
                      <a:pt x="171" y="825"/>
                      <a:pt x="171" y="825"/>
                    </a:cubicBezTo>
                    <a:cubicBezTo>
                      <a:pt x="189" y="825"/>
                      <a:pt x="189" y="825"/>
                      <a:pt x="189" y="825"/>
                    </a:cubicBezTo>
                    <a:cubicBezTo>
                      <a:pt x="189" y="1138"/>
                      <a:pt x="189" y="1138"/>
                      <a:pt x="189" y="1138"/>
                    </a:cubicBezTo>
                    <a:cubicBezTo>
                      <a:pt x="189" y="1165"/>
                      <a:pt x="211" y="1187"/>
                      <a:pt x="239" y="1187"/>
                    </a:cubicBezTo>
                    <a:cubicBezTo>
                      <a:pt x="266" y="1187"/>
                      <a:pt x="288" y="1165"/>
                      <a:pt x="288" y="1138"/>
                    </a:cubicBezTo>
                    <a:cubicBezTo>
                      <a:pt x="288" y="794"/>
                      <a:pt x="288" y="794"/>
                      <a:pt x="288" y="794"/>
                    </a:cubicBezTo>
                    <a:cubicBezTo>
                      <a:pt x="288" y="718"/>
                      <a:pt x="288" y="718"/>
                      <a:pt x="288" y="718"/>
                    </a:cubicBezTo>
                    <a:cubicBezTo>
                      <a:pt x="288" y="546"/>
                      <a:pt x="288" y="546"/>
                      <a:pt x="288" y="546"/>
                    </a:cubicBezTo>
                    <a:cubicBezTo>
                      <a:pt x="305" y="536"/>
                      <a:pt x="326" y="517"/>
                      <a:pt x="342" y="486"/>
                    </a:cubicBezTo>
                    <a:cubicBezTo>
                      <a:pt x="361" y="448"/>
                      <a:pt x="375" y="393"/>
                      <a:pt x="375" y="312"/>
                    </a:cubicBezTo>
                    <a:cubicBezTo>
                      <a:pt x="375" y="288"/>
                      <a:pt x="374" y="263"/>
                      <a:pt x="371" y="235"/>
                    </a:cubicBezTo>
                    <a:cubicBezTo>
                      <a:pt x="407" y="87"/>
                      <a:pt x="407" y="87"/>
                      <a:pt x="407" y="87"/>
                    </a:cubicBezTo>
                    <a:lnTo>
                      <a:pt x="57" y="0"/>
                    </a:lnTo>
                    <a:close/>
                    <a:moveTo>
                      <a:pt x="272" y="477"/>
                    </a:moveTo>
                    <a:cubicBezTo>
                      <a:pt x="267" y="483"/>
                      <a:pt x="262" y="487"/>
                      <a:pt x="258" y="489"/>
                    </a:cubicBezTo>
                    <a:cubicBezTo>
                      <a:pt x="258" y="489"/>
                      <a:pt x="258" y="489"/>
                      <a:pt x="257" y="489"/>
                    </a:cubicBezTo>
                    <a:cubicBezTo>
                      <a:pt x="113" y="489"/>
                      <a:pt x="113" y="489"/>
                      <a:pt x="113" y="489"/>
                    </a:cubicBezTo>
                    <a:cubicBezTo>
                      <a:pt x="113" y="489"/>
                      <a:pt x="112" y="489"/>
                      <a:pt x="112" y="489"/>
                    </a:cubicBezTo>
                    <a:cubicBezTo>
                      <a:pt x="112" y="489"/>
                      <a:pt x="112" y="489"/>
                      <a:pt x="111" y="489"/>
                    </a:cubicBezTo>
                    <a:cubicBezTo>
                      <a:pt x="111" y="489"/>
                      <a:pt x="111" y="488"/>
                      <a:pt x="110" y="488"/>
                    </a:cubicBezTo>
                    <a:cubicBezTo>
                      <a:pt x="106" y="486"/>
                      <a:pt x="95" y="480"/>
                      <a:pt x="85" y="464"/>
                    </a:cubicBezTo>
                    <a:cubicBezTo>
                      <a:pt x="74" y="447"/>
                      <a:pt x="64" y="421"/>
                      <a:pt x="64" y="375"/>
                    </a:cubicBezTo>
                    <a:cubicBezTo>
                      <a:pt x="64" y="342"/>
                      <a:pt x="69" y="299"/>
                      <a:pt x="85" y="244"/>
                    </a:cubicBezTo>
                    <a:cubicBezTo>
                      <a:pt x="311" y="300"/>
                      <a:pt x="311" y="300"/>
                      <a:pt x="311" y="300"/>
                    </a:cubicBezTo>
                    <a:cubicBezTo>
                      <a:pt x="311" y="304"/>
                      <a:pt x="311" y="308"/>
                      <a:pt x="311" y="312"/>
                    </a:cubicBezTo>
                    <a:cubicBezTo>
                      <a:pt x="311" y="411"/>
                      <a:pt x="289" y="457"/>
                      <a:pt x="272" y="477"/>
                    </a:cubicBezTo>
                    <a:close/>
                    <a:moveTo>
                      <a:pt x="364" y="177"/>
                    </a:moveTo>
                    <a:cubicBezTo>
                      <a:pt x="338" y="287"/>
                      <a:pt x="338" y="287"/>
                      <a:pt x="338" y="287"/>
                    </a:cubicBezTo>
                    <a:cubicBezTo>
                      <a:pt x="310" y="280"/>
                      <a:pt x="310" y="280"/>
                      <a:pt x="310" y="280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28" y="210"/>
                      <a:pt x="28" y="210"/>
                      <a:pt x="28" y="210"/>
                    </a:cubicBezTo>
                    <a:cubicBezTo>
                      <a:pt x="28" y="210"/>
                      <a:pt x="28" y="210"/>
                      <a:pt x="28" y="210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383" y="101"/>
                      <a:pt x="383" y="101"/>
                      <a:pt x="383" y="101"/>
                    </a:cubicBezTo>
                    <a:lnTo>
                      <a:pt x="364" y="177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3" name="Plus 42"/>
          <p:cNvSpPr/>
          <p:nvPr/>
        </p:nvSpPr>
        <p:spPr>
          <a:xfrm>
            <a:off x="2370666" y="2053171"/>
            <a:ext cx="914400" cy="914400"/>
          </a:xfrm>
          <a:prstGeom prst="mathPlus">
            <a:avLst/>
          </a:prstGeom>
          <a:solidFill>
            <a:schemeClr val="accent4">
              <a:alpha val="50000"/>
            </a:schemeClr>
          </a:solidFill>
          <a:ln>
            <a:noFill/>
            <a:headEnd type="none"/>
            <a:tailEnd type="non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qual 43"/>
          <p:cNvSpPr/>
          <p:nvPr/>
        </p:nvSpPr>
        <p:spPr>
          <a:xfrm>
            <a:off x="5122332" y="2021421"/>
            <a:ext cx="973667" cy="931333"/>
          </a:xfrm>
          <a:prstGeom prst="mathEqual">
            <a:avLst/>
          </a:prstGeom>
          <a:solidFill>
            <a:schemeClr val="accent4">
              <a:alpha val="50000"/>
            </a:schemeClr>
          </a:solidFill>
          <a:ln>
            <a:noFill/>
            <a:headEnd type="none"/>
            <a:tailEnd type="non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19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074">
        <p:fade/>
      </p:transition>
    </mc:Choice>
    <mc:Fallback xmlns="">
      <p:transition xmlns:p14="http://schemas.microsoft.com/office/powerpoint/2010/main" spd="med" advTm="4907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Right Size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5576831" y="1620990"/>
            <a:ext cx="3023836" cy="2582709"/>
          </a:xfrm>
        </p:spPr>
        <p:txBody>
          <a:bodyPr/>
          <a:lstStyle/>
          <a:p>
            <a:r>
              <a:rPr lang="en-US" sz="3200" dirty="0" smtClean="0"/>
              <a:t>Less than </a:t>
            </a:r>
            <a:r>
              <a:rPr lang="en-US" sz="3200" dirty="0" smtClean="0">
                <a:solidFill>
                  <a:srgbClr val="F45D00"/>
                </a:solidFill>
              </a:rPr>
              <a:t>5</a:t>
            </a:r>
          </a:p>
          <a:p>
            <a:pPr lvl="1"/>
            <a:r>
              <a:rPr lang="en-US" sz="2800" dirty="0" smtClean="0"/>
              <a:t>Too small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3200" dirty="0" smtClean="0"/>
              <a:t>More than </a:t>
            </a:r>
            <a:r>
              <a:rPr lang="en-US" sz="3200" dirty="0" smtClean="0">
                <a:solidFill>
                  <a:srgbClr val="F45D00"/>
                </a:solidFill>
              </a:rPr>
              <a:t>9</a:t>
            </a:r>
          </a:p>
          <a:p>
            <a:pPr lvl="1"/>
            <a:r>
              <a:rPr lang="en-US" sz="2800" dirty="0" smtClean="0"/>
              <a:t>Too big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352550" y="1608667"/>
            <a:ext cx="29113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 smtClean="0">
                <a:solidFill>
                  <a:schemeClr val="accent1"/>
                </a:solidFill>
              </a:rPr>
              <a:t>7</a:t>
            </a:r>
            <a:r>
              <a:rPr lang="en-US" sz="12800" dirty="0" smtClean="0">
                <a:solidFill>
                  <a:schemeClr val="accent1">
                    <a:alpha val="50000"/>
                  </a:schemeClr>
                </a:solidFill>
              </a:rPr>
              <a:t>±</a:t>
            </a:r>
            <a:r>
              <a:rPr lang="en-US" sz="12800" dirty="0" smtClean="0">
                <a:solidFill>
                  <a:schemeClr val="accent1"/>
                </a:solidFill>
              </a:rPr>
              <a:t>2</a:t>
            </a:r>
            <a:endParaRPr lang="en-US" sz="128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281">
        <p:fade/>
      </p:transition>
    </mc:Choice>
    <mc:Fallback xmlns="">
      <p:transition xmlns:p14="http://schemas.microsoft.com/office/powerpoint/2010/main" spd="med" advTm="10728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1840805" y="1782435"/>
            <a:ext cx="5575995" cy="1379865"/>
          </a:xfrm>
        </p:spPr>
        <p:txBody>
          <a:bodyPr/>
          <a:lstStyle/>
          <a:p>
            <a:r>
              <a:rPr lang="en-US" sz="4800" baseline="30000" dirty="0" smtClean="0"/>
              <a:t>Research </a:t>
            </a:r>
            <a:r>
              <a:rPr lang="en-US" sz="4800" baseline="30000" dirty="0"/>
              <a:t>at </a:t>
            </a:r>
            <a:r>
              <a:rPr lang="en-US" sz="4800" baseline="30000" dirty="0">
                <a:solidFill>
                  <a:srgbClr val="F45D00"/>
                </a:solidFill>
              </a:rPr>
              <a:t>Harvard University</a:t>
            </a:r>
            <a:r>
              <a:rPr lang="en-US" sz="4800" baseline="30000" dirty="0"/>
              <a:t> </a:t>
            </a:r>
            <a:r>
              <a:rPr lang="en-US" sz="4800" baseline="30000" dirty="0" smtClean="0"/>
              <a:t>has </a:t>
            </a:r>
            <a:r>
              <a:rPr lang="en-US" sz="4800" baseline="30000" dirty="0"/>
              <a:t>shown that the optimum size is </a:t>
            </a:r>
            <a:r>
              <a:rPr lang="en-US" sz="4800" baseline="30000" dirty="0">
                <a:solidFill>
                  <a:srgbClr val="F45D00"/>
                </a:solidFill>
              </a:rPr>
              <a:t>five </a:t>
            </a:r>
            <a:r>
              <a:rPr lang="en-US" sz="4800" baseline="30000" dirty="0" smtClean="0">
                <a:solidFill>
                  <a:srgbClr val="F45D00"/>
                </a:solidFill>
              </a:rPr>
              <a:t>people.</a:t>
            </a:r>
            <a:endParaRPr lang="en-US" sz="4800" dirty="0">
              <a:solidFill>
                <a:srgbClr val="F45D00"/>
              </a:solidFill>
            </a:endParaRPr>
          </a:p>
        </p:txBody>
      </p:sp>
      <p:pic>
        <p:nvPicPr>
          <p:cNvPr id="6" name="Picture 5" descr="Quotation_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1" y="1274231"/>
            <a:ext cx="1118791" cy="969433"/>
          </a:xfrm>
          <a:prstGeom prst="rect">
            <a:avLst/>
          </a:prstGeom>
        </p:spPr>
      </p:pic>
      <p:pic>
        <p:nvPicPr>
          <p:cNvPr id="7" name="Picture 6" descr="Quotation_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5" y="2343147"/>
            <a:ext cx="1093552" cy="9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76">
        <p:fade/>
      </p:transition>
    </mc:Choice>
    <mc:Fallback xmlns="">
      <p:transition xmlns:p14="http://schemas.microsoft.com/office/powerpoint/2010/main" spd="med" advTm="1157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Them with Two Pizzas….</a:t>
            </a:r>
            <a:endParaRPr lang="en-US" dirty="0"/>
          </a:p>
        </p:txBody>
      </p:sp>
      <p:pic>
        <p:nvPicPr>
          <p:cNvPr id="5" name="Picture 4" descr="hawaiian-pizz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98600"/>
            <a:ext cx="2074571" cy="2070100"/>
          </a:xfrm>
          <a:prstGeom prst="rect">
            <a:avLst/>
          </a:prstGeom>
        </p:spPr>
      </p:pic>
      <p:pic>
        <p:nvPicPr>
          <p:cNvPr id="6" name="Picture 5" descr="supreme-pizza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1532321"/>
            <a:ext cx="2032000" cy="2036379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2688165" y="2053170"/>
            <a:ext cx="1020229" cy="1020229"/>
          </a:xfrm>
          <a:prstGeom prst="mathPlus">
            <a:avLst/>
          </a:prstGeom>
          <a:solidFill>
            <a:schemeClr val="accent1">
              <a:alpha val="50000"/>
            </a:schemeClr>
          </a:solidFill>
          <a:ln>
            <a:noFill/>
            <a:headEnd type="none"/>
            <a:tailEnd type="non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5858932" y="2072221"/>
            <a:ext cx="1086356" cy="1039122"/>
          </a:xfrm>
          <a:prstGeom prst="mathEqual">
            <a:avLst/>
          </a:prstGeom>
          <a:solidFill>
            <a:schemeClr val="accent1">
              <a:alpha val="50000"/>
            </a:schemeClr>
          </a:solidFill>
          <a:ln>
            <a:noFill/>
            <a:headEnd type="none"/>
            <a:tailEnd type="non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868639" y="1338142"/>
            <a:ext cx="465001" cy="1277771"/>
            <a:chOff x="7208239" y="1261942"/>
            <a:chExt cx="465001" cy="1277771"/>
          </a:xfrm>
        </p:grpSpPr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7266852" y="1855890"/>
              <a:ext cx="300883" cy="683823"/>
            </a:xfrm>
            <a:custGeom>
              <a:avLst/>
              <a:gdLst>
                <a:gd name="T0" fmla="*/ 172 w 217"/>
                <a:gd name="T1" fmla="*/ 45 h 489"/>
                <a:gd name="T2" fmla="*/ 118 w 217"/>
                <a:gd name="T3" fmla="*/ 42 h 489"/>
                <a:gd name="T4" fmla="*/ 99 w 217"/>
                <a:gd name="T5" fmla="*/ 40 h 489"/>
                <a:gd name="T6" fmla="*/ 35 w 217"/>
                <a:gd name="T7" fmla="*/ 21 h 489"/>
                <a:gd name="T8" fmla="*/ 4 w 217"/>
                <a:gd name="T9" fmla="*/ 2 h 489"/>
                <a:gd name="T10" fmla="*/ 0 w 217"/>
                <a:gd name="T11" fmla="*/ 0 h 489"/>
                <a:gd name="T12" fmla="*/ 0 w 217"/>
                <a:gd name="T13" fmla="*/ 19 h 489"/>
                <a:gd name="T14" fmla="*/ 0 w 217"/>
                <a:gd name="T15" fmla="*/ 95 h 489"/>
                <a:gd name="T16" fmla="*/ 0 w 217"/>
                <a:gd name="T17" fmla="*/ 439 h 489"/>
                <a:gd name="T18" fmla="*/ 50 w 217"/>
                <a:gd name="T19" fmla="*/ 489 h 489"/>
                <a:gd name="T20" fmla="*/ 99 w 217"/>
                <a:gd name="T21" fmla="*/ 439 h 489"/>
                <a:gd name="T22" fmla="*/ 99 w 217"/>
                <a:gd name="T23" fmla="*/ 126 h 489"/>
                <a:gd name="T24" fmla="*/ 118 w 217"/>
                <a:gd name="T25" fmla="*/ 126 h 489"/>
                <a:gd name="T26" fmla="*/ 118 w 217"/>
                <a:gd name="T27" fmla="*/ 439 h 489"/>
                <a:gd name="T28" fmla="*/ 167 w 217"/>
                <a:gd name="T29" fmla="*/ 489 h 489"/>
                <a:gd name="T30" fmla="*/ 217 w 217"/>
                <a:gd name="T31" fmla="*/ 439 h 489"/>
                <a:gd name="T32" fmla="*/ 217 w 217"/>
                <a:gd name="T33" fmla="*/ 95 h 489"/>
                <a:gd name="T34" fmla="*/ 217 w 217"/>
                <a:gd name="T35" fmla="*/ 42 h 489"/>
                <a:gd name="T36" fmla="*/ 204 w 217"/>
                <a:gd name="T37" fmla="*/ 45 h 489"/>
                <a:gd name="T38" fmla="*/ 172 w 217"/>
                <a:gd name="T39" fmla="*/ 4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7" h="489">
                  <a:moveTo>
                    <a:pt x="172" y="45"/>
                  </a:moveTo>
                  <a:cubicBezTo>
                    <a:pt x="153" y="45"/>
                    <a:pt x="135" y="44"/>
                    <a:pt x="118" y="42"/>
                  </a:cubicBezTo>
                  <a:cubicBezTo>
                    <a:pt x="111" y="42"/>
                    <a:pt x="105" y="41"/>
                    <a:pt x="99" y="40"/>
                  </a:cubicBezTo>
                  <a:cubicBezTo>
                    <a:pt x="75" y="36"/>
                    <a:pt x="54" y="30"/>
                    <a:pt x="35" y="21"/>
                  </a:cubicBezTo>
                  <a:cubicBezTo>
                    <a:pt x="24" y="16"/>
                    <a:pt x="13" y="9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67"/>
                    <a:pt x="22" y="489"/>
                    <a:pt x="50" y="489"/>
                  </a:cubicBezTo>
                  <a:cubicBezTo>
                    <a:pt x="77" y="489"/>
                    <a:pt x="99" y="467"/>
                    <a:pt x="99" y="43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8" y="439"/>
                    <a:pt x="118" y="439"/>
                    <a:pt x="118" y="439"/>
                  </a:cubicBezTo>
                  <a:cubicBezTo>
                    <a:pt x="118" y="467"/>
                    <a:pt x="140" y="489"/>
                    <a:pt x="167" y="489"/>
                  </a:cubicBezTo>
                  <a:cubicBezTo>
                    <a:pt x="195" y="489"/>
                    <a:pt x="217" y="467"/>
                    <a:pt x="217" y="439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3" y="43"/>
                    <a:pt x="209" y="44"/>
                    <a:pt x="204" y="45"/>
                  </a:cubicBezTo>
                  <a:cubicBezTo>
                    <a:pt x="193" y="45"/>
                    <a:pt x="183" y="45"/>
                    <a:pt x="172" y="45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3"/>
            <p:cNvSpPr>
              <a:spLocks/>
            </p:cNvSpPr>
            <p:nvPr/>
          </p:nvSpPr>
          <p:spPr bwMode="auto">
            <a:xfrm>
              <a:off x="7278574" y="1261942"/>
              <a:ext cx="273531" cy="277437"/>
            </a:xfrm>
            <a:custGeom>
              <a:avLst/>
              <a:gdLst>
                <a:gd name="T0" fmla="*/ 78 w 197"/>
                <a:gd name="T1" fmla="*/ 187 h 198"/>
                <a:gd name="T2" fmla="*/ 186 w 197"/>
                <a:gd name="T3" fmla="*/ 119 h 198"/>
                <a:gd name="T4" fmla="*/ 119 w 197"/>
                <a:gd name="T5" fmla="*/ 11 h 198"/>
                <a:gd name="T6" fmla="*/ 11 w 197"/>
                <a:gd name="T7" fmla="*/ 79 h 198"/>
                <a:gd name="T8" fmla="*/ 78 w 197"/>
                <a:gd name="T9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8">
                  <a:moveTo>
                    <a:pt x="78" y="187"/>
                  </a:moveTo>
                  <a:cubicBezTo>
                    <a:pt x="127" y="198"/>
                    <a:pt x="175" y="168"/>
                    <a:pt x="186" y="119"/>
                  </a:cubicBezTo>
                  <a:cubicBezTo>
                    <a:pt x="197" y="71"/>
                    <a:pt x="167" y="23"/>
                    <a:pt x="119" y="11"/>
                  </a:cubicBezTo>
                  <a:cubicBezTo>
                    <a:pt x="71" y="0"/>
                    <a:pt x="22" y="30"/>
                    <a:pt x="11" y="79"/>
                  </a:cubicBezTo>
                  <a:cubicBezTo>
                    <a:pt x="0" y="127"/>
                    <a:pt x="30" y="175"/>
                    <a:pt x="78" y="187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7208239" y="1562824"/>
              <a:ext cx="465001" cy="547059"/>
            </a:xfrm>
            <a:custGeom>
              <a:avLst/>
              <a:gdLst>
                <a:gd name="T0" fmla="*/ 273 w 335"/>
                <a:gd name="T1" fmla="*/ 14 h 391"/>
                <a:gd name="T2" fmla="*/ 235 w 335"/>
                <a:gd name="T3" fmla="*/ 0 h 391"/>
                <a:gd name="T4" fmla="*/ 228 w 335"/>
                <a:gd name="T5" fmla="*/ 1 h 391"/>
                <a:gd name="T6" fmla="*/ 228 w 335"/>
                <a:gd name="T7" fmla="*/ 1 h 391"/>
                <a:gd name="T8" fmla="*/ 73 w 335"/>
                <a:gd name="T9" fmla="*/ 1 h 391"/>
                <a:gd name="T10" fmla="*/ 64 w 335"/>
                <a:gd name="T11" fmla="*/ 2 h 391"/>
                <a:gd name="T12" fmla="*/ 38 w 335"/>
                <a:gd name="T13" fmla="*/ 15 h 391"/>
                <a:gd name="T14" fmla="*/ 11 w 335"/>
                <a:gd name="T15" fmla="*/ 54 h 391"/>
                <a:gd name="T16" fmla="*/ 0 w 335"/>
                <a:gd name="T17" fmla="*/ 108 h 391"/>
                <a:gd name="T18" fmla="*/ 12 w 335"/>
                <a:gd name="T19" fmla="*/ 159 h 391"/>
                <a:gd name="T20" fmla="*/ 22 w 335"/>
                <a:gd name="T21" fmla="*/ 177 h 391"/>
                <a:gd name="T22" fmla="*/ 42 w 335"/>
                <a:gd name="T23" fmla="*/ 199 h 391"/>
                <a:gd name="T24" fmla="*/ 49 w 335"/>
                <a:gd name="T25" fmla="*/ 205 h 391"/>
                <a:gd name="T26" fmla="*/ 81 w 335"/>
                <a:gd name="T27" fmla="*/ 224 h 391"/>
                <a:gd name="T28" fmla="*/ 141 w 335"/>
                <a:gd name="T29" fmla="*/ 242 h 391"/>
                <a:gd name="T30" fmla="*/ 160 w 335"/>
                <a:gd name="T31" fmla="*/ 244 h 391"/>
                <a:gd name="T32" fmla="*/ 214 w 335"/>
                <a:gd name="T33" fmla="*/ 247 h 391"/>
                <a:gd name="T34" fmla="*/ 246 w 335"/>
                <a:gd name="T35" fmla="*/ 247 h 391"/>
                <a:gd name="T36" fmla="*/ 259 w 335"/>
                <a:gd name="T37" fmla="*/ 243 h 391"/>
                <a:gd name="T38" fmla="*/ 270 w 335"/>
                <a:gd name="T39" fmla="*/ 234 h 391"/>
                <a:gd name="T40" fmla="*/ 276 w 335"/>
                <a:gd name="T41" fmla="*/ 213 h 391"/>
                <a:gd name="T42" fmla="*/ 267 w 335"/>
                <a:gd name="T43" fmla="*/ 192 h 391"/>
                <a:gd name="T44" fmla="*/ 259 w 335"/>
                <a:gd name="T45" fmla="*/ 186 h 391"/>
                <a:gd name="T46" fmla="*/ 243 w 335"/>
                <a:gd name="T47" fmla="*/ 183 h 391"/>
                <a:gd name="T48" fmla="*/ 227 w 335"/>
                <a:gd name="T49" fmla="*/ 183 h 391"/>
                <a:gd name="T50" fmla="*/ 214 w 335"/>
                <a:gd name="T51" fmla="*/ 183 h 391"/>
                <a:gd name="T52" fmla="*/ 193 w 335"/>
                <a:gd name="T53" fmla="*/ 183 h 391"/>
                <a:gd name="T54" fmla="*/ 89 w 335"/>
                <a:gd name="T55" fmla="*/ 155 h 391"/>
                <a:gd name="T56" fmla="*/ 83 w 335"/>
                <a:gd name="T57" fmla="*/ 150 h 391"/>
                <a:gd name="T58" fmla="*/ 214 w 335"/>
                <a:gd name="T59" fmla="*/ 175 h 391"/>
                <a:gd name="T60" fmla="*/ 214 w 335"/>
                <a:gd name="T61" fmla="*/ 175 h 391"/>
                <a:gd name="T62" fmla="*/ 242 w 335"/>
                <a:gd name="T63" fmla="*/ 175 h 391"/>
                <a:gd name="T64" fmla="*/ 244 w 335"/>
                <a:gd name="T65" fmla="*/ 175 h 391"/>
                <a:gd name="T66" fmla="*/ 259 w 335"/>
                <a:gd name="T67" fmla="*/ 177 h 391"/>
                <a:gd name="T68" fmla="*/ 259 w 335"/>
                <a:gd name="T69" fmla="*/ 130 h 391"/>
                <a:gd name="T70" fmla="*/ 259 w 335"/>
                <a:gd name="T71" fmla="*/ 134 h 391"/>
                <a:gd name="T72" fmla="*/ 266 w 335"/>
                <a:gd name="T73" fmla="*/ 181 h 391"/>
                <a:gd name="T74" fmla="*/ 284 w 335"/>
                <a:gd name="T75" fmla="*/ 213 h 391"/>
                <a:gd name="T76" fmla="*/ 270 w 335"/>
                <a:gd name="T77" fmla="*/ 245 h 391"/>
                <a:gd name="T78" fmla="*/ 271 w 335"/>
                <a:gd name="T79" fmla="*/ 292 h 391"/>
                <a:gd name="T80" fmla="*/ 270 w 335"/>
                <a:gd name="T81" fmla="*/ 358 h 391"/>
                <a:gd name="T82" fmla="*/ 301 w 335"/>
                <a:gd name="T83" fmla="*/ 391 h 391"/>
                <a:gd name="T84" fmla="*/ 302 w 335"/>
                <a:gd name="T85" fmla="*/ 391 h 391"/>
                <a:gd name="T86" fmla="*/ 334 w 335"/>
                <a:gd name="T87" fmla="*/ 360 h 391"/>
                <a:gd name="T88" fmla="*/ 335 w 335"/>
                <a:gd name="T89" fmla="*/ 292 h 391"/>
                <a:gd name="T90" fmla="*/ 305 w 335"/>
                <a:gd name="T91" fmla="*/ 60 h 391"/>
                <a:gd name="T92" fmla="*/ 273 w 335"/>
                <a:gd name="T93" fmla="*/ 1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5" h="391">
                  <a:moveTo>
                    <a:pt x="273" y="14"/>
                  </a:moveTo>
                  <a:cubicBezTo>
                    <a:pt x="260" y="4"/>
                    <a:pt x="246" y="0"/>
                    <a:pt x="235" y="0"/>
                  </a:cubicBezTo>
                  <a:cubicBezTo>
                    <a:pt x="233" y="0"/>
                    <a:pt x="230" y="1"/>
                    <a:pt x="228" y="1"/>
                  </a:cubicBezTo>
                  <a:cubicBezTo>
                    <a:pt x="228" y="1"/>
                    <a:pt x="228" y="1"/>
                    <a:pt x="228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0" y="1"/>
                    <a:pt x="67" y="1"/>
                    <a:pt x="64" y="2"/>
                  </a:cubicBezTo>
                  <a:cubicBezTo>
                    <a:pt x="53" y="4"/>
                    <a:pt x="45" y="10"/>
                    <a:pt x="38" y="15"/>
                  </a:cubicBezTo>
                  <a:cubicBezTo>
                    <a:pt x="26" y="26"/>
                    <a:pt x="18" y="39"/>
                    <a:pt x="11" y="54"/>
                  </a:cubicBezTo>
                  <a:cubicBezTo>
                    <a:pt x="5" y="70"/>
                    <a:pt x="0" y="88"/>
                    <a:pt x="0" y="108"/>
                  </a:cubicBezTo>
                  <a:cubicBezTo>
                    <a:pt x="0" y="124"/>
                    <a:pt x="4" y="142"/>
                    <a:pt x="12" y="159"/>
                  </a:cubicBezTo>
                  <a:cubicBezTo>
                    <a:pt x="15" y="165"/>
                    <a:pt x="18" y="171"/>
                    <a:pt x="22" y="177"/>
                  </a:cubicBezTo>
                  <a:cubicBezTo>
                    <a:pt x="27" y="185"/>
                    <a:pt x="34" y="192"/>
                    <a:pt x="42" y="199"/>
                  </a:cubicBezTo>
                  <a:cubicBezTo>
                    <a:pt x="44" y="201"/>
                    <a:pt x="47" y="203"/>
                    <a:pt x="49" y="205"/>
                  </a:cubicBezTo>
                  <a:cubicBezTo>
                    <a:pt x="58" y="212"/>
                    <a:pt x="69" y="218"/>
                    <a:pt x="81" y="224"/>
                  </a:cubicBezTo>
                  <a:cubicBezTo>
                    <a:pt x="98" y="232"/>
                    <a:pt x="118" y="238"/>
                    <a:pt x="141" y="242"/>
                  </a:cubicBezTo>
                  <a:cubicBezTo>
                    <a:pt x="147" y="243"/>
                    <a:pt x="153" y="244"/>
                    <a:pt x="160" y="244"/>
                  </a:cubicBezTo>
                  <a:cubicBezTo>
                    <a:pt x="176" y="246"/>
                    <a:pt x="195" y="247"/>
                    <a:pt x="214" y="247"/>
                  </a:cubicBezTo>
                  <a:cubicBezTo>
                    <a:pt x="224" y="247"/>
                    <a:pt x="235" y="247"/>
                    <a:pt x="246" y="247"/>
                  </a:cubicBezTo>
                  <a:cubicBezTo>
                    <a:pt x="251" y="246"/>
                    <a:pt x="255" y="245"/>
                    <a:pt x="259" y="243"/>
                  </a:cubicBezTo>
                  <a:cubicBezTo>
                    <a:pt x="263" y="241"/>
                    <a:pt x="267" y="238"/>
                    <a:pt x="270" y="234"/>
                  </a:cubicBezTo>
                  <a:cubicBezTo>
                    <a:pt x="274" y="228"/>
                    <a:pt x="277" y="221"/>
                    <a:pt x="276" y="213"/>
                  </a:cubicBezTo>
                  <a:cubicBezTo>
                    <a:pt x="276" y="205"/>
                    <a:pt x="272" y="198"/>
                    <a:pt x="267" y="192"/>
                  </a:cubicBezTo>
                  <a:cubicBezTo>
                    <a:pt x="265" y="190"/>
                    <a:pt x="262" y="188"/>
                    <a:pt x="259" y="186"/>
                  </a:cubicBezTo>
                  <a:cubicBezTo>
                    <a:pt x="254" y="184"/>
                    <a:pt x="248" y="182"/>
                    <a:pt x="243" y="183"/>
                  </a:cubicBezTo>
                  <a:cubicBezTo>
                    <a:pt x="237" y="183"/>
                    <a:pt x="232" y="183"/>
                    <a:pt x="227" y="183"/>
                  </a:cubicBezTo>
                  <a:cubicBezTo>
                    <a:pt x="223" y="183"/>
                    <a:pt x="218" y="183"/>
                    <a:pt x="214" y="183"/>
                  </a:cubicBezTo>
                  <a:cubicBezTo>
                    <a:pt x="207" y="183"/>
                    <a:pt x="200" y="183"/>
                    <a:pt x="193" y="183"/>
                  </a:cubicBezTo>
                  <a:cubicBezTo>
                    <a:pt x="138" y="180"/>
                    <a:pt x="106" y="168"/>
                    <a:pt x="89" y="155"/>
                  </a:cubicBezTo>
                  <a:cubicBezTo>
                    <a:pt x="87" y="153"/>
                    <a:pt x="85" y="152"/>
                    <a:pt x="83" y="150"/>
                  </a:cubicBezTo>
                  <a:cubicBezTo>
                    <a:pt x="112" y="162"/>
                    <a:pt x="162" y="175"/>
                    <a:pt x="214" y="175"/>
                  </a:cubicBezTo>
                  <a:cubicBezTo>
                    <a:pt x="214" y="175"/>
                    <a:pt x="214" y="175"/>
                    <a:pt x="214" y="175"/>
                  </a:cubicBezTo>
                  <a:cubicBezTo>
                    <a:pt x="223" y="175"/>
                    <a:pt x="233" y="175"/>
                    <a:pt x="242" y="175"/>
                  </a:cubicBezTo>
                  <a:cubicBezTo>
                    <a:pt x="243" y="175"/>
                    <a:pt x="244" y="175"/>
                    <a:pt x="244" y="175"/>
                  </a:cubicBezTo>
                  <a:cubicBezTo>
                    <a:pt x="249" y="175"/>
                    <a:pt x="254" y="176"/>
                    <a:pt x="259" y="177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1"/>
                    <a:pt x="259" y="132"/>
                    <a:pt x="259" y="134"/>
                  </a:cubicBezTo>
                  <a:cubicBezTo>
                    <a:pt x="262" y="147"/>
                    <a:pt x="264" y="163"/>
                    <a:pt x="266" y="181"/>
                  </a:cubicBezTo>
                  <a:cubicBezTo>
                    <a:pt x="277" y="188"/>
                    <a:pt x="284" y="199"/>
                    <a:pt x="284" y="213"/>
                  </a:cubicBezTo>
                  <a:cubicBezTo>
                    <a:pt x="285" y="226"/>
                    <a:pt x="279" y="237"/>
                    <a:pt x="270" y="245"/>
                  </a:cubicBezTo>
                  <a:cubicBezTo>
                    <a:pt x="271" y="260"/>
                    <a:pt x="271" y="275"/>
                    <a:pt x="271" y="292"/>
                  </a:cubicBezTo>
                  <a:cubicBezTo>
                    <a:pt x="271" y="312"/>
                    <a:pt x="270" y="334"/>
                    <a:pt x="270" y="358"/>
                  </a:cubicBezTo>
                  <a:cubicBezTo>
                    <a:pt x="269" y="375"/>
                    <a:pt x="283" y="390"/>
                    <a:pt x="301" y="391"/>
                  </a:cubicBezTo>
                  <a:cubicBezTo>
                    <a:pt x="301" y="391"/>
                    <a:pt x="301" y="391"/>
                    <a:pt x="302" y="391"/>
                  </a:cubicBezTo>
                  <a:cubicBezTo>
                    <a:pt x="319" y="391"/>
                    <a:pt x="333" y="377"/>
                    <a:pt x="334" y="360"/>
                  </a:cubicBezTo>
                  <a:cubicBezTo>
                    <a:pt x="334" y="336"/>
                    <a:pt x="335" y="313"/>
                    <a:pt x="335" y="292"/>
                  </a:cubicBezTo>
                  <a:cubicBezTo>
                    <a:pt x="335" y="170"/>
                    <a:pt x="322" y="102"/>
                    <a:pt x="305" y="60"/>
                  </a:cubicBezTo>
                  <a:cubicBezTo>
                    <a:pt x="296" y="39"/>
                    <a:pt x="285" y="24"/>
                    <a:pt x="273" y="1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868639" y="2702102"/>
            <a:ext cx="552467" cy="1249719"/>
            <a:chOff x="7480382" y="2549702"/>
            <a:chExt cx="552467" cy="1249719"/>
          </a:xfrm>
        </p:grpSpPr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7480382" y="2846891"/>
              <a:ext cx="552467" cy="952530"/>
            </a:xfrm>
            <a:custGeom>
              <a:avLst/>
              <a:gdLst>
                <a:gd name="T0" fmla="*/ 339 w 406"/>
                <a:gd name="T1" fmla="*/ 697 h 702"/>
                <a:gd name="T2" fmla="*/ 378 w 406"/>
                <a:gd name="T3" fmla="*/ 638 h 702"/>
                <a:gd name="T4" fmla="*/ 312 w 406"/>
                <a:gd name="T5" fmla="*/ 312 h 702"/>
                <a:gd name="T6" fmla="*/ 313 w 406"/>
                <a:gd name="T7" fmla="*/ 304 h 702"/>
                <a:gd name="T8" fmla="*/ 313 w 406"/>
                <a:gd name="T9" fmla="*/ 92 h 702"/>
                <a:gd name="T10" fmla="*/ 323 w 406"/>
                <a:gd name="T11" fmla="*/ 116 h 702"/>
                <a:gd name="T12" fmla="*/ 342 w 406"/>
                <a:gd name="T13" fmla="*/ 283 h 702"/>
                <a:gd name="T14" fmla="*/ 341 w 406"/>
                <a:gd name="T15" fmla="*/ 330 h 702"/>
                <a:gd name="T16" fmla="*/ 372 w 406"/>
                <a:gd name="T17" fmla="*/ 363 h 702"/>
                <a:gd name="T18" fmla="*/ 373 w 406"/>
                <a:gd name="T19" fmla="*/ 363 h 702"/>
                <a:gd name="T20" fmla="*/ 405 w 406"/>
                <a:gd name="T21" fmla="*/ 332 h 702"/>
                <a:gd name="T22" fmla="*/ 406 w 406"/>
                <a:gd name="T23" fmla="*/ 283 h 702"/>
                <a:gd name="T24" fmla="*/ 364 w 406"/>
                <a:gd name="T25" fmla="*/ 52 h 702"/>
                <a:gd name="T26" fmla="*/ 322 w 406"/>
                <a:gd name="T27" fmla="*/ 10 h 702"/>
                <a:gd name="T28" fmla="*/ 286 w 406"/>
                <a:gd name="T29" fmla="*/ 0 h 702"/>
                <a:gd name="T30" fmla="*/ 286 w 406"/>
                <a:gd name="T31" fmla="*/ 0 h 702"/>
                <a:gd name="T32" fmla="*/ 282 w 406"/>
                <a:gd name="T33" fmla="*/ 0 h 702"/>
                <a:gd name="T34" fmla="*/ 127 w 406"/>
                <a:gd name="T35" fmla="*/ 0 h 702"/>
                <a:gd name="T36" fmla="*/ 127 w 406"/>
                <a:gd name="T37" fmla="*/ 0 h 702"/>
                <a:gd name="T38" fmla="*/ 118 w 406"/>
                <a:gd name="T39" fmla="*/ 0 h 702"/>
                <a:gd name="T40" fmla="*/ 118 w 406"/>
                <a:gd name="T41" fmla="*/ 0 h 702"/>
                <a:gd name="T42" fmla="*/ 60 w 406"/>
                <a:gd name="T43" fmla="*/ 26 h 702"/>
                <a:gd name="T44" fmla="*/ 19 w 406"/>
                <a:gd name="T45" fmla="*/ 71 h 702"/>
                <a:gd name="T46" fmla="*/ 0 w 406"/>
                <a:gd name="T47" fmla="*/ 144 h 702"/>
                <a:gd name="T48" fmla="*/ 60 w 406"/>
                <a:gd name="T49" fmla="*/ 312 h 702"/>
                <a:gd name="T50" fmla="*/ 87 w 406"/>
                <a:gd name="T51" fmla="*/ 327 h 702"/>
                <a:gd name="T52" fmla="*/ 97 w 406"/>
                <a:gd name="T53" fmla="*/ 325 h 702"/>
                <a:gd name="T54" fmla="*/ 97 w 406"/>
                <a:gd name="T55" fmla="*/ 648 h 702"/>
                <a:gd name="T56" fmla="*/ 146 w 406"/>
                <a:gd name="T57" fmla="*/ 698 h 702"/>
                <a:gd name="T58" fmla="*/ 195 w 406"/>
                <a:gd name="T59" fmla="*/ 648 h 702"/>
                <a:gd name="T60" fmla="*/ 195 w 406"/>
                <a:gd name="T61" fmla="*/ 335 h 702"/>
                <a:gd name="T62" fmla="*/ 216 w 406"/>
                <a:gd name="T63" fmla="*/ 335 h 702"/>
                <a:gd name="T64" fmla="*/ 281 w 406"/>
                <a:gd name="T65" fmla="*/ 658 h 702"/>
                <a:gd name="T66" fmla="*/ 339 w 406"/>
                <a:gd name="T67" fmla="*/ 697 h 702"/>
                <a:gd name="T68" fmla="*/ 64 w 406"/>
                <a:gd name="T69" fmla="*/ 144 h 702"/>
                <a:gd name="T70" fmla="*/ 74 w 406"/>
                <a:gd name="T71" fmla="*/ 103 h 702"/>
                <a:gd name="T72" fmla="*/ 97 w 406"/>
                <a:gd name="T73" fmla="*/ 79 h 702"/>
                <a:gd name="T74" fmla="*/ 97 w 406"/>
                <a:gd name="T75" fmla="*/ 228 h 702"/>
                <a:gd name="T76" fmla="*/ 97 w 406"/>
                <a:gd name="T77" fmla="*/ 247 h 702"/>
                <a:gd name="T78" fmla="*/ 64 w 406"/>
                <a:gd name="T79" fmla="*/ 144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6" h="702">
                  <a:moveTo>
                    <a:pt x="339" y="697"/>
                  </a:moveTo>
                  <a:cubicBezTo>
                    <a:pt x="366" y="691"/>
                    <a:pt x="383" y="665"/>
                    <a:pt x="378" y="638"/>
                  </a:cubicBezTo>
                  <a:cubicBezTo>
                    <a:pt x="312" y="312"/>
                    <a:pt x="312" y="312"/>
                    <a:pt x="312" y="312"/>
                  </a:cubicBezTo>
                  <a:cubicBezTo>
                    <a:pt x="313" y="310"/>
                    <a:pt x="313" y="307"/>
                    <a:pt x="313" y="304"/>
                  </a:cubicBezTo>
                  <a:cubicBezTo>
                    <a:pt x="313" y="92"/>
                    <a:pt x="313" y="92"/>
                    <a:pt x="313" y="92"/>
                  </a:cubicBezTo>
                  <a:cubicBezTo>
                    <a:pt x="316" y="99"/>
                    <a:pt x="319" y="107"/>
                    <a:pt x="323" y="116"/>
                  </a:cubicBezTo>
                  <a:cubicBezTo>
                    <a:pt x="333" y="149"/>
                    <a:pt x="342" y="202"/>
                    <a:pt x="342" y="283"/>
                  </a:cubicBezTo>
                  <a:cubicBezTo>
                    <a:pt x="342" y="298"/>
                    <a:pt x="342" y="313"/>
                    <a:pt x="341" y="330"/>
                  </a:cubicBezTo>
                  <a:cubicBezTo>
                    <a:pt x="341" y="347"/>
                    <a:pt x="354" y="362"/>
                    <a:pt x="372" y="363"/>
                  </a:cubicBezTo>
                  <a:cubicBezTo>
                    <a:pt x="373" y="363"/>
                    <a:pt x="373" y="363"/>
                    <a:pt x="373" y="363"/>
                  </a:cubicBezTo>
                  <a:cubicBezTo>
                    <a:pt x="390" y="363"/>
                    <a:pt x="405" y="349"/>
                    <a:pt x="405" y="332"/>
                  </a:cubicBezTo>
                  <a:cubicBezTo>
                    <a:pt x="406" y="315"/>
                    <a:pt x="406" y="299"/>
                    <a:pt x="406" y="283"/>
                  </a:cubicBezTo>
                  <a:cubicBezTo>
                    <a:pt x="406" y="161"/>
                    <a:pt x="388" y="93"/>
                    <a:pt x="364" y="52"/>
                  </a:cubicBezTo>
                  <a:cubicBezTo>
                    <a:pt x="351" y="31"/>
                    <a:pt x="337" y="18"/>
                    <a:pt x="322" y="10"/>
                  </a:cubicBezTo>
                  <a:cubicBezTo>
                    <a:pt x="308" y="2"/>
                    <a:pt x="295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5" y="0"/>
                    <a:pt x="283" y="0"/>
                    <a:pt x="282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1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5" y="1"/>
                    <a:pt x="89" y="6"/>
                    <a:pt x="60" y="26"/>
                  </a:cubicBezTo>
                  <a:cubicBezTo>
                    <a:pt x="45" y="37"/>
                    <a:pt x="30" y="51"/>
                    <a:pt x="19" y="71"/>
                  </a:cubicBezTo>
                  <a:cubicBezTo>
                    <a:pt x="7" y="90"/>
                    <a:pt x="0" y="115"/>
                    <a:pt x="0" y="144"/>
                  </a:cubicBezTo>
                  <a:cubicBezTo>
                    <a:pt x="0" y="190"/>
                    <a:pt x="18" y="244"/>
                    <a:pt x="60" y="312"/>
                  </a:cubicBezTo>
                  <a:cubicBezTo>
                    <a:pt x="66" y="321"/>
                    <a:pt x="77" y="327"/>
                    <a:pt x="87" y="327"/>
                  </a:cubicBezTo>
                  <a:cubicBezTo>
                    <a:pt x="90" y="327"/>
                    <a:pt x="94" y="326"/>
                    <a:pt x="97" y="325"/>
                  </a:cubicBezTo>
                  <a:cubicBezTo>
                    <a:pt x="97" y="648"/>
                    <a:pt x="97" y="648"/>
                    <a:pt x="97" y="648"/>
                  </a:cubicBezTo>
                  <a:cubicBezTo>
                    <a:pt x="97" y="676"/>
                    <a:pt x="119" y="698"/>
                    <a:pt x="146" y="698"/>
                  </a:cubicBezTo>
                  <a:cubicBezTo>
                    <a:pt x="173" y="698"/>
                    <a:pt x="195" y="676"/>
                    <a:pt x="195" y="648"/>
                  </a:cubicBezTo>
                  <a:cubicBezTo>
                    <a:pt x="195" y="335"/>
                    <a:pt x="195" y="335"/>
                    <a:pt x="195" y="335"/>
                  </a:cubicBezTo>
                  <a:cubicBezTo>
                    <a:pt x="216" y="335"/>
                    <a:pt x="216" y="335"/>
                    <a:pt x="216" y="335"/>
                  </a:cubicBezTo>
                  <a:cubicBezTo>
                    <a:pt x="281" y="658"/>
                    <a:pt x="281" y="658"/>
                    <a:pt x="281" y="658"/>
                  </a:cubicBezTo>
                  <a:cubicBezTo>
                    <a:pt x="286" y="685"/>
                    <a:pt x="313" y="702"/>
                    <a:pt x="339" y="697"/>
                  </a:cubicBezTo>
                  <a:close/>
                  <a:moveTo>
                    <a:pt x="64" y="144"/>
                  </a:moveTo>
                  <a:cubicBezTo>
                    <a:pt x="64" y="126"/>
                    <a:pt x="68" y="113"/>
                    <a:pt x="74" y="103"/>
                  </a:cubicBezTo>
                  <a:cubicBezTo>
                    <a:pt x="80" y="93"/>
                    <a:pt x="88" y="85"/>
                    <a:pt x="97" y="79"/>
                  </a:cubicBezTo>
                  <a:cubicBezTo>
                    <a:pt x="97" y="228"/>
                    <a:pt x="97" y="228"/>
                    <a:pt x="97" y="228"/>
                  </a:cubicBezTo>
                  <a:cubicBezTo>
                    <a:pt x="97" y="247"/>
                    <a:pt x="97" y="247"/>
                    <a:pt x="97" y="247"/>
                  </a:cubicBezTo>
                  <a:cubicBezTo>
                    <a:pt x="72" y="202"/>
                    <a:pt x="64" y="167"/>
                    <a:pt x="64" y="14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7625167" y="2549702"/>
              <a:ext cx="266709" cy="270519"/>
            </a:xfrm>
            <a:custGeom>
              <a:avLst/>
              <a:gdLst>
                <a:gd name="T0" fmla="*/ 119 w 198"/>
                <a:gd name="T1" fmla="*/ 11 h 198"/>
                <a:gd name="T2" fmla="*/ 11 w 198"/>
                <a:gd name="T3" fmla="*/ 79 h 198"/>
                <a:gd name="T4" fmla="*/ 78 w 198"/>
                <a:gd name="T5" fmla="*/ 187 h 198"/>
                <a:gd name="T6" fmla="*/ 186 w 198"/>
                <a:gd name="T7" fmla="*/ 119 h 198"/>
                <a:gd name="T8" fmla="*/ 119 w 198"/>
                <a:gd name="T9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119" y="11"/>
                  </a:moveTo>
                  <a:cubicBezTo>
                    <a:pt x="71" y="0"/>
                    <a:pt x="22" y="30"/>
                    <a:pt x="11" y="79"/>
                  </a:cubicBezTo>
                  <a:cubicBezTo>
                    <a:pt x="0" y="127"/>
                    <a:pt x="30" y="175"/>
                    <a:pt x="78" y="187"/>
                  </a:cubicBezTo>
                  <a:cubicBezTo>
                    <a:pt x="127" y="198"/>
                    <a:pt x="175" y="168"/>
                    <a:pt x="186" y="119"/>
                  </a:cubicBezTo>
                  <a:cubicBezTo>
                    <a:pt x="198" y="71"/>
                    <a:pt x="168" y="23"/>
                    <a:pt x="119" y="11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38491" y="2702100"/>
            <a:ext cx="521987" cy="1249721"/>
            <a:chOff x="6844791" y="2547187"/>
            <a:chExt cx="521987" cy="1249721"/>
          </a:xfrm>
        </p:grpSpPr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970525" y="2547187"/>
              <a:ext cx="270519" cy="270519"/>
            </a:xfrm>
            <a:custGeom>
              <a:avLst/>
              <a:gdLst>
                <a:gd name="T0" fmla="*/ 78 w 198"/>
                <a:gd name="T1" fmla="*/ 11 h 198"/>
                <a:gd name="T2" fmla="*/ 11 w 198"/>
                <a:gd name="T3" fmla="*/ 119 h 198"/>
                <a:gd name="T4" fmla="*/ 119 w 198"/>
                <a:gd name="T5" fmla="*/ 187 h 198"/>
                <a:gd name="T6" fmla="*/ 186 w 198"/>
                <a:gd name="T7" fmla="*/ 79 h 198"/>
                <a:gd name="T8" fmla="*/ 78 w 198"/>
                <a:gd name="T9" fmla="*/ 1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78" y="11"/>
                  </a:moveTo>
                  <a:cubicBezTo>
                    <a:pt x="30" y="23"/>
                    <a:pt x="0" y="71"/>
                    <a:pt x="11" y="119"/>
                  </a:cubicBezTo>
                  <a:cubicBezTo>
                    <a:pt x="22" y="168"/>
                    <a:pt x="71" y="198"/>
                    <a:pt x="119" y="187"/>
                  </a:cubicBezTo>
                  <a:cubicBezTo>
                    <a:pt x="168" y="175"/>
                    <a:pt x="198" y="127"/>
                    <a:pt x="186" y="79"/>
                  </a:cubicBezTo>
                  <a:cubicBezTo>
                    <a:pt x="175" y="30"/>
                    <a:pt x="127" y="0"/>
                    <a:pt x="78" y="11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844791" y="2840568"/>
              <a:ext cx="521987" cy="922049"/>
            </a:xfrm>
            <a:custGeom>
              <a:avLst/>
              <a:gdLst>
                <a:gd name="T0" fmla="*/ 75 w 382"/>
                <a:gd name="T1" fmla="*/ 325 h 679"/>
                <a:gd name="T2" fmla="*/ 75 w 382"/>
                <a:gd name="T3" fmla="*/ 183 h 679"/>
                <a:gd name="T4" fmla="*/ 64 w 382"/>
                <a:gd name="T5" fmla="*/ 121 h 679"/>
                <a:gd name="T6" fmla="*/ 71 w 382"/>
                <a:gd name="T7" fmla="*/ 86 h 679"/>
                <a:gd name="T8" fmla="*/ 83 w 382"/>
                <a:gd name="T9" fmla="*/ 73 h 679"/>
                <a:gd name="T10" fmla="*/ 83 w 382"/>
                <a:gd name="T11" fmla="*/ 136 h 679"/>
                <a:gd name="T12" fmla="*/ 83 w 382"/>
                <a:gd name="T13" fmla="*/ 141 h 679"/>
                <a:gd name="T14" fmla="*/ 83 w 382"/>
                <a:gd name="T15" fmla="*/ 207 h 679"/>
                <a:gd name="T16" fmla="*/ 83 w 382"/>
                <a:gd name="T17" fmla="*/ 228 h 679"/>
                <a:gd name="T18" fmla="*/ 83 w 382"/>
                <a:gd name="T19" fmla="*/ 304 h 679"/>
                <a:gd name="T20" fmla="*/ 83 w 382"/>
                <a:gd name="T21" fmla="*/ 327 h 679"/>
                <a:gd name="T22" fmla="*/ 83 w 382"/>
                <a:gd name="T23" fmla="*/ 349 h 679"/>
                <a:gd name="T24" fmla="*/ 83 w 382"/>
                <a:gd name="T25" fmla="*/ 357 h 679"/>
                <a:gd name="T26" fmla="*/ 83 w 382"/>
                <a:gd name="T27" fmla="*/ 551 h 679"/>
                <a:gd name="T28" fmla="*/ 163 w 382"/>
                <a:gd name="T29" fmla="*/ 444 h 679"/>
                <a:gd name="T30" fmla="*/ 181 w 382"/>
                <a:gd name="T31" fmla="*/ 388 h 679"/>
                <a:gd name="T32" fmla="*/ 181 w 382"/>
                <a:gd name="T33" fmla="*/ 365 h 679"/>
                <a:gd name="T34" fmla="*/ 181 w 382"/>
                <a:gd name="T35" fmla="*/ 344 h 679"/>
                <a:gd name="T36" fmla="*/ 181 w 382"/>
                <a:gd name="T37" fmla="*/ 335 h 679"/>
                <a:gd name="T38" fmla="*/ 197 w 382"/>
                <a:gd name="T39" fmla="*/ 335 h 679"/>
                <a:gd name="T40" fmla="*/ 181 w 382"/>
                <a:gd name="T41" fmla="*/ 418 h 679"/>
                <a:gd name="T42" fmla="*/ 171 w 382"/>
                <a:gd name="T43" fmla="*/ 447 h 679"/>
                <a:gd name="T44" fmla="*/ 83 w 382"/>
                <a:gd name="T45" fmla="*/ 561 h 679"/>
                <a:gd name="T46" fmla="*/ 50 w 382"/>
                <a:gd name="T47" fmla="*/ 582 h 679"/>
                <a:gd name="T48" fmla="*/ 30 w 382"/>
                <a:gd name="T49" fmla="*/ 653 h 679"/>
                <a:gd name="T50" fmla="*/ 75 w 382"/>
                <a:gd name="T51" fmla="*/ 679 h 679"/>
                <a:gd name="T52" fmla="*/ 89 w 382"/>
                <a:gd name="T53" fmla="*/ 677 h 679"/>
                <a:gd name="T54" fmla="*/ 100 w 382"/>
                <a:gd name="T55" fmla="*/ 673 h 679"/>
                <a:gd name="T56" fmla="*/ 181 w 382"/>
                <a:gd name="T57" fmla="*/ 613 h 679"/>
                <a:gd name="T58" fmla="*/ 267 w 382"/>
                <a:gd name="T59" fmla="*/ 487 h 679"/>
                <a:gd name="T60" fmla="*/ 301 w 382"/>
                <a:gd name="T61" fmla="*/ 327 h 679"/>
                <a:gd name="T62" fmla="*/ 301 w 382"/>
                <a:gd name="T63" fmla="*/ 312 h 679"/>
                <a:gd name="T64" fmla="*/ 299 w 382"/>
                <a:gd name="T65" fmla="*/ 261 h 679"/>
                <a:gd name="T66" fmla="*/ 299 w 382"/>
                <a:gd name="T67" fmla="*/ 207 h 679"/>
                <a:gd name="T68" fmla="*/ 299 w 382"/>
                <a:gd name="T69" fmla="*/ 141 h 679"/>
                <a:gd name="T70" fmla="*/ 299 w 382"/>
                <a:gd name="T71" fmla="*/ 73 h 679"/>
                <a:gd name="T72" fmla="*/ 311 w 382"/>
                <a:gd name="T73" fmla="*/ 87 h 679"/>
                <a:gd name="T74" fmla="*/ 318 w 382"/>
                <a:gd name="T75" fmla="*/ 121 h 679"/>
                <a:gd name="T76" fmla="*/ 307 w 382"/>
                <a:gd name="T77" fmla="*/ 183 h 679"/>
                <a:gd name="T78" fmla="*/ 307 w 382"/>
                <a:gd name="T79" fmla="*/ 260 h 679"/>
                <a:gd name="T80" fmla="*/ 309 w 382"/>
                <a:gd name="T81" fmla="*/ 312 h 679"/>
                <a:gd name="T82" fmla="*/ 309 w 382"/>
                <a:gd name="T83" fmla="*/ 324 h 679"/>
                <a:gd name="T84" fmla="*/ 322 w 382"/>
                <a:gd name="T85" fmla="*/ 310 h 679"/>
                <a:gd name="T86" fmla="*/ 382 w 382"/>
                <a:gd name="T87" fmla="*/ 121 h 679"/>
                <a:gd name="T88" fmla="*/ 366 w 382"/>
                <a:gd name="T89" fmla="*/ 55 h 679"/>
                <a:gd name="T90" fmla="*/ 309 w 382"/>
                <a:gd name="T91" fmla="*/ 7 h 679"/>
                <a:gd name="T92" fmla="*/ 275 w 382"/>
                <a:gd name="T93" fmla="*/ 1 h 679"/>
                <a:gd name="T94" fmla="*/ 268 w 382"/>
                <a:gd name="T95" fmla="*/ 0 h 679"/>
                <a:gd name="T96" fmla="*/ 113 w 382"/>
                <a:gd name="T97" fmla="*/ 0 h 679"/>
                <a:gd name="T98" fmla="*/ 106 w 382"/>
                <a:gd name="T99" fmla="*/ 1 h 679"/>
                <a:gd name="T100" fmla="*/ 53 w 382"/>
                <a:gd name="T101" fmla="*/ 16 h 679"/>
                <a:gd name="T102" fmla="*/ 15 w 382"/>
                <a:gd name="T103" fmla="*/ 55 h 679"/>
                <a:gd name="T104" fmla="*/ 0 w 382"/>
                <a:gd name="T105" fmla="*/ 121 h 679"/>
                <a:gd name="T106" fmla="*/ 59 w 382"/>
                <a:gd name="T107" fmla="*/ 310 h 679"/>
                <a:gd name="T108" fmla="*/ 75 w 382"/>
                <a:gd name="T109" fmla="*/ 325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2" h="679">
                  <a:moveTo>
                    <a:pt x="75" y="325"/>
                  </a:moveTo>
                  <a:cubicBezTo>
                    <a:pt x="75" y="183"/>
                    <a:pt x="75" y="183"/>
                    <a:pt x="75" y="183"/>
                  </a:cubicBezTo>
                  <a:cubicBezTo>
                    <a:pt x="67" y="157"/>
                    <a:pt x="64" y="137"/>
                    <a:pt x="64" y="121"/>
                  </a:cubicBezTo>
                  <a:cubicBezTo>
                    <a:pt x="64" y="104"/>
                    <a:pt x="67" y="93"/>
                    <a:pt x="71" y="86"/>
                  </a:cubicBezTo>
                  <a:cubicBezTo>
                    <a:pt x="74" y="80"/>
                    <a:pt x="78" y="76"/>
                    <a:pt x="83" y="73"/>
                  </a:cubicBezTo>
                  <a:cubicBezTo>
                    <a:pt x="83" y="136"/>
                    <a:pt x="83" y="136"/>
                    <a:pt x="83" y="136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28"/>
                    <a:pt x="83" y="228"/>
                    <a:pt x="83" y="228"/>
                  </a:cubicBezTo>
                  <a:cubicBezTo>
                    <a:pt x="83" y="304"/>
                    <a:pt x="83" y="304"/>
                    <a:pt x="83" y="304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3" y="349"/>
                    <a:pt x="83" y="349"/>
                    <a:pt x="83" y="34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551"/>
                    <a:pt x="83" y="551"/>
                    <a:pt x="83" y="551"/>
                  </a:cubicBezTo>
                  <a:cubicBezTo>
                    <a:pt x="118" y="523"/>
                    <a:pt x="145" y="488"/>
                    <a:pt x="163" y="444"/>
                  </a:cubicBezTo>
                  <a:cubicBezTo>
                    <a:pt x="172" y="424"/>
                    <a:pt x="178" y="405"/>
                    <a:pt x="181" y="388"/>
                  </a:cubicBezTo>
                  <a:cubicBezTo>
                    <a:pt x="181" y="365"/>
                    <a:pt x="181" y="365"/>
                    <a:pt x="181" y="365"/>
                  </a:cubicBezTo>
                  <a:cubicBezTo>
                    <a:pt x="181" y="344"/>
                    <a:pt x="181" y="344"/>
                    <a:pt x="181" y="344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97" y="335"/>
                    <a:pt x="197" y="335"/>
                    <a:pt x="197" y="335"/>
                  </a:cubicBezTo>
                  <a:cubicBezTo>
                    <a:pt x="195" y="362"/>
                    <a:pt x="191" y="389"/>
                    <a:pt x="181" y="418"/>
                  </a:cubicBezTo>
                  <a:cubicBezTo>
                    <a:pt x="178" y="428"/>
                    <a:pt x="175" y="437"/>
                    <a:pt x="171" y="447"/>
                  </a:cubicBezTo>
                  <a:cubicBezTo>
                    <a:pt x="153" y="489"/>
                    <a:pt x="127" y="528"/>
                    <a:pt x="83" y="561"/>
                  </a:cubicBezTo>
                  <a:cubicBezTo>
                    <a:pt x="73" y="568"/>
                    <a:pt x="62" y="575"/>
                    <a:pt x="50" y="582"/>
                  </a:cubicBezTo>
                  <a:cubicBezTo>
                    <a:pt x="25" y="596"/>
                    <a:pt x="16" y="628"/>
                    <a:pt x="30" y="653"/>
                  </a:cubicBezTo>
                  <a:cubicBezTo>
                    <a:pt x="39" y="670"/>
                    <a:pt x="57" y="679"/>
                    <a:pt x="75" y="679"/>
                  </a:cubicBezTo>
                  <a:cubicBezTo>
                    <a:pt x="80" y="679"/>
                    <a:pt x="85" y="679"/>
                    <a:pt x="89" y="677"/>
                  </a:cubicBezTo>
                  <a:cubicBezTo>
                    <a:pt x="93" y="676"/>
                    <a:pt x="97" y="675"/>
                    <a:pt x="100" y="673"/>
                  </a:cubicBezTo>
                  <a:cubicBezTo>
                    <a:pt x="132" y="656"/>
                    <a:pt x="159" y="635"/>
                    <a:pt x="181" y="613"/>
                  </a:cubicBezTo>
                  <a:cubicBezTo>
                    <a:pt x="221" y="574"/>
                    <a:pt x="249" y="531"/>
                    <a:pt x="267" y="487"/>
                  </a:cubicBezTo>
                  <a:cubicBezTo>
                    <a:pt x="292" y="426"/>
                    <a:pt x="300" y="372"/>
                    <a:pt x="301" y="327"/>
                  </a:cubicBezTo>
                  <a:cubicBezTo>
                    <a:pt x="301" y="322"/>
                    <a:pt x="301" y="317"/>
                    <a:pt x="301" y="312"/>
                  </a:cubicBezTo>
                  <a:cubicBezTo>
                    <a:pt x="301" y="291"/>
                    <a:pt x="300" y="274"/>
                    <a:pt x="299" y="261"/>
                  </a:cubicBezTo>
                  <a:cubicBezTo>
                    <a:pt x="299" y="207"/>
                    <a:pt x="299" y="207"/>
                    <a:pt x="299" y="207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303" y="77"/>
                    <a:pt x="307" y="81"/>
                    <a:pt x="311" y="87"/>
                  </a:cubicBezTo>
                  <a:cubicBezTo>
                    <a:pt x="315" y="94"/>
                    <a:pt x="318" y="105"/>
                    <a:pt x="318" y="121"/>
                  </a:cubicBezTo>
                  <a:cubicBezTo>
                    <a:pt x="318" y="137"/>
                    <a:pt x="315" y="157"/>
                    <a:pt x="307" y="183"/>
                  </a:cubicBezTo>
                  <a:cubicBezTo>
                    <a:pt x="307" y="260"/>
                    <a:pt x="307" y="260"/>
                    <a:pt x="307" y="260"/>
                  </a:cubicBezTo>
                  <a:cubicBezTo>
                    <a:pt x="309" y="277"/>
                    <a:pt x="309" y="294"/>
                    <a:pt x="309" y="312"/>
                  </a:cubicBezTo>
                  <a:cubicBezTo>
                    <a:pt x="309" y="316"/>
                    <a:pt x="309" y="320"/>
                    <a:pt x="309" y="324"/>
                  </a:cubicBezTo>
                  <a:cubicBezTo>
                    <a:pt x="315" y="321"/>
                    <a:pt x="319" y="316"/>
                    <a:pt x="322" y="310"/>
                  </a:cubicBezTo>
                  <a:cubicBezTo>
                    <a:pt x="365" y="228"/>
                    <a:pt x="382" y="168"/>
                    <a:pt x="382" y="121"/>
                  </a:cubicBezTo>
                  <a:cubicBezTo>
                    <a:pt x="382" y="95"/>
                    <a:pt x="376" y="72"/>
                    <a:pt x="366" y="55"/>
                  </a:cubicBezTo>
                  <a:cubicBezTo>
                    <a:pt x="351" y="28"/>
                    <a:pt x="327" y="14"/>
                    <a:pt x="309" y="7"/>
                  </a:cubicBezTo>
                  <a:cubicBezTo>
                    <a:pt x="292" y="1"/>
                    <a:pt x="278" y="1"/>
                    <a:pt x="275" y="1"/>
                  </a:cubicBezTo>
                  <a:cubicBezTo>
                    <a:pt x="273" y="0"/>
                    <a:pt x="271" y="0"/>
                    <a:pt x="26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1" y="0"/>
                    <a:pt x="108" y="0"/>
                    <a:pt x="106" y="1"/>
                  </a:cubicBezTo>
                  <a:cubicBezTo>
                    <a:pt x="102" y="1"/>
                    <a:pt x="79" y="1"/>
                    <a:pt x="53" y="16"/>
                  </a:cubicBezTo>
                  <a:cubicBezTo>
                    <a:pt x="39" y="24"/>
                    <a:pt x="25" y="37"/>
                    <a:pt x="15" y="55"/>
                  </a:cubicBezTo>
                  <a:cubicBezTo>
                    <a:pt x="5" y="72"/>
                    <a:pt x="0" y="95"/>
                    <a:pt x="0" y="121"/>
                  </a:cubicBezTo>
                  <a:cubicBezTo>
                    <a:pt x="0" y="168"/>
                    <a:pt x="16" y="228"/>
                    <a:pt x="59" y="310"/>
                  </a:cubicBezTo>
                  <a:cubicBezTo>
                    <a:pt x="63" y="317"/>
                    <a:pt x="68" y="322"/>
                    <a:pt x="75" y="325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974335" y="3690224"/>
              <a:ext cx="118113" cy="106684"/>
            </a:xfrm>
            <a:custGeom>
              <a:avLst/>
              <a:gdLst>
                <a:gd name="T0" fmla="*/ 0 w 87"/>
                <a:gd name="T1" fmla="*/ 60 h 78"/>
                <a:gd name="T2" fmla="*/ 38 w 87"/>
                <a:gd name="T3" fmla="*/ 78 h 78"/>
                <a:gd name="T4" fmla="*/ 87 w 87"/>
                <a:gd name="T5" fmla="*/ 28 h 78"/>
                <a:gd name="T6" fmla="*/ 87 w 87"/>
                <a:gd name="T7" fmla="*/ 0 h 78"/>
                <a:gd name="T8" fmla="*/ 10 w 87"/>
                <a:gd name="T9" fmla="*/ 56 h 78"/>
                <a:gd name="T10" fmla="*/ 0 w 87"/>
                <a:gd name="T11" fmla="*/ 6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78">
                  <a:moveTo>
                    <a:pt x="0" y="60"/>
                  </a:moveTo>
                  <a:cubicBezTo>
                    <a:pt x="9" y="71"/>
                    <a:pt x="23" y="78"/>
                    <a:pt x="38" y="78"/>
                  </a:cubicBezTo>
                  <a:cubicBezTo>
                    <a:pt x="65" y="78"/>
                    <a:pt x="87" y="56"/>
                    <a:pt x="87" y="2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6" y="20"/>
                    <a:pt x="40" y="39"/>
                    <a:pt x="10" y="56"/>
                  </a:cubicBezTo>
                  <a:cubicBezTo>
                    <a:pt x="7" y="58"/>
                    <a:pt x="4" y="59"/>
                    <a:pt x="0" y="60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38491" y="1377663"/>
            <a:ext cx="465664" cy="1238250"/>
            <a:chOff x="1494961" y="874087"/>
            <a:chExt cx="226702" cy="609492"/>
          </a:xfrm>
        </p:grpSpPr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1520976" y="1019027"/>
              <a:ext cx="200687" cy="464552"/>
            </a:xfrm>
            <a:custGeom>
              <a:avLst/>
              <a:gdLst>
                <a:gd name="T0" fmla="*/ 0 w 301"/>
                <a:gd name="T1" fmla="*/ 155 h 702"/>
                <a:gd name="T2" fmla="*/ 0 w 301"/>
                <a:gd name="T3" fmla="*/ 228 h 702"/>
                <a:gd name="T4" fmla="*/ 0 w 301"/>
                <a:gd name="T5" fmla="*/ 304 h 702"/>
                <a:gd name="T6" fmla="*/ 0 w 301"/>
                <a:gd name="T7" fmla="*/ 648 h 702"/>
                <a:gd name="T8" fmla="*/ 50 w 301"/>
                <a:gd name="T9" fmla="*/ 698 h 702"/>
                <a:gd name="T10" fmla="*/ 99 w 301"/>
                <a:gd name="T11" fmla="*/ 648 h 702"/>
                <a:gd name="T12" fmla="*/ 99 w 301"/>
                <a:gd name="T13" fmla="*/ 335 h 702"/>
                <a:gd name="T14" fmla="*/ 120 w 301"/>
                <a:gd name="T15" fmla="*/ 335 h 702"/>
                <a:gd name="T16" fmla="*/ 185 w 301"/>
                <a:gd name="T17" fmla="*/ 658 h 702"/>
                <a:gd name="T18" fmla="*/ 243 w 301"/>
                <a:gd name="T19" fmla="*/ 697 h 702"/>
                <a:gd name="T20" fmla="*/ 282 w 301"/>
                <a:gd name="T21" fmla="*/ 638 h 702"/>
                <a:gd name="T22" fmla="*/ 219 w 301"/>
                <a:gd name="T23" fmla="*/ 330 h 702"/>
                <a:gd name="T24" fmla="*/ 226 w 301"/>
                <a:gd name="T25" fmla="*/ 331 h 702"/>
                <a:gd name="T26" fmla="*/ 254 w 301"/>
                <a:gd name="T27" fmla="*/ 313 h 702"/>
                <a:gd name="T28" fmla="*/ 301 w 301"/>
                <a:gd name="T29" fmla="*/ 149 h 702"/>
                <a:gd name="T30" fmla="*/ 285 w 301"/>
                <a:gd name="T31" fmla="*/ 74 h 702"/>
                <a:gd name="T32" fmla="*/ 229 w 301"/>
                <a:gd name="T33" fmla="*/ 15 h 702"/>
                <a:gd name="T34" fmla="*/ 196 w 301"/>
                <a:gd name="T35" fmla="*/ 1 h 702"/>
                <a:gd name="T36" fmla="*/ 186 w 301"/>
                <a:gd name="T37" fmla="*/ 0 h 702"/>
                <a:gd name="T38" fmla="*/ 144 w 301"/>
                <a:gd name="T39" fmla="*/ 0 h 702"/>
                <a:gd name="T40" fmla="*/ 95 w 301"/>
                <a:gd name="T41" fmla="*/ 93 h 702"/>
                <a:gd name="T42" fmla="*/ 0 w 301"/>
                <a:gd name="T43" fmla="*/ 155 h 702"/>
                <a:gd name="T44" fmla="*/ 237 w 301"/>
                <a:gd name="T45" fmla="*/ 149 h 702"/>
                <a:gd name="T46" fmla="*/ 217 w 301"/>
                <a:gd name="T47" fmla="*/ 240 h 702"/>
                <a:gd name="T48" fmla="*/ 217 w 301"/>
                <a:gd name="T49" fmla="*/ 87 h 702"/>
                <a:gd name="T50" fmla="*/ 237 w 301"/>
                <a:gd name="T51" fmla="*/ 149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702">
                  <a:moveTo>
                    <a:pt x="0" y="155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0" y="676"/>
                    <a:pt x="23" y="698"/>
                    <a:pt x="50" y="698"/>
                  </a:cubicBezTo>
                  <a:cubicBezTo>
                    <a:pt x="77" y="698"/>
                    <a:pt x="99" y="676"/>
                    <a:pt x="99" y="648"/>
                  </a:cubicBezTo>
                  <a:cubicBezTo>
                    <a:pt x="99" y="335"/>
                    <a:pt x="99" y="335"/>
                    <a:pt x="99" y="335"/>
                  </a:cubicBezTo>
                  <a:cubicBezTo>
                    <a:pt x="120" y="335"/>
                    <a:pt x="120" y="335"/>
                    <a:pt x="120" y="335"/>
                  </a:cubicBezTo>
                  <a:cubicBezTo>
                    <a:pt x="185" y="658"/>
                    <a:pt x="185" y="658"/>
                    <a:pt x="185" y="658"/>
                  </a:cubicBezTo>
                  <a:cubicBezTo>
                    <a:pt x="190" y="685"/>
                    <a:pt x="216" y="702"/>
                    <a:pt x="243" y="697"/>
                  </a:cubicBezTo>
                  <a:cubicBezTo>
                    <a:pt x="270" y="691"/>
                    <a:pt x="287" y="665"/>
                    <a:pt x="282" y="638"/>
                  </a:cubicBezTo>
                  <a:cubicBezTo>
                    <a:pt x="219" y="330"/>
                    <a:pt x="219" y="330"/>
                    <a:pt x="219" y="330"/>
                  </a:cubicBezTo>
                  <a:cubicBezTo>
                    <a:pt x="222" y="330"/>
                    <a:pt x="224" y="331"/>
                    <a:pt x="226" y="331"/>
                  </a:cubicBezTo>
                  <a:cubicBezTo>
                    <a:pt x="238" y="331"/>
                    <a:pt x="249" y="324"/>
                    <a:pt x="254" y="313"/>
                  </a:cubicBezTo>
                  <a:cubicBezTo>
                    <a:pt x="288" y="246"/>
                    <a:pt x="301" y="193"/>
                    <a:pt x="301" y="149"/>
                  </a:cubicBezTo>
                  <a:cubicBezTo>
                    <a:pt x="301" y="119"/>
                    <a:pt x="295" y="95"/>
                    <a:pt x="285" y="74"/>
                  </a:cubicBezTo>
                  <a:cubicBezTo>
                    <a:pt x="270" y="44"/>
                    <a:pt x="247" y="26"/>
                    <a:pt x="229" y="15"/>
                  </a:cubicBezTo>
                  <a:cubicBezTo>
                    <a:pt x="213" y="6"/>
                    <a:pt x="200" y="2"/>
                    <a:pt x="196" y="1"/>
                  </a:cubicBezTo>
                  <a:cubicBezTo>
                    <a:pt x="192" y="0"/>
                    <a:pt x="189" y="0"/>
                    <a:pt x="18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27" y="38"/>
                    <a:pt x="111" y="69"/>
                    <a:pt x="95" y="93"/>
                  </a:cubicBezTo>
                  <a:cubicBezTo>
                    <a:pt x="80" y="116"/>
                    <a:pt x="49" y="155"/>
                    <a:pt x="0" y="155"/>
                  </a:cubicBezTo>
                  <a:close/>
                  <a:moveTo>
                    <a:pt x="237" y="149"/>
                  </a:moveTo>
                  <a:cubicBezTo>
                    <a:pt x="237" y="171"/>
                    <a:pt x="232" y="201"/>
                    <a:pt x="217" y="240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227" y="99"/>
                    <a:pt x="237" y="116"/>
                    <a:pt x="237" y="149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528409" y="874087"/>
              <a:ext cx="130075" cy="120784"/>
            </a:xfrm>
            <a:custGeom>
              <a:avLst/>
              <a:gdLst>
                <a:gd name="T0" fmla="*/ 100 w 197"/>
                <a:gd name="T1" fmla="*/ 152 h 181"/>
                <a:gd name="T2" fmla="*/ 116 w 197"/>
                <a:gd name="T3" fmla="*/ 155 h 181"/>
                <a:gd name="T4" fmla="*/ 137 w 197"/>
                <a:gd name="T5" fmla="*/ 177 h 181"/>
                <a:gd name="T6" fmla="*/ 138 w 197"/>
                <a:gd name="T7" fmla="*/ 179 h 181"/>
                <a:gd name="T8" fmla="*/ 185 w 197"/>
                <a:gd name="T9" fmla="*/ 119 h 181"/>
                <a:gd name="T10" fmla="*/ 118 w 197"/>
                <a:gd name="T11" fmla="*/ 11 h 181"/>
                <a:gd name="T12" fmla="*/ 10 w 197"/>
                <a:gd name="T13" fmla="*/ 79 h 181"/>
                <a:gd name="T14" fmla="*/ 61 w 197"/>
                <a:gd name="T15" fmla="*/ 181 h 181"/>
                <a:gd name="T16" fmla="*/ 63 w 197"/>
                <a:gd name="T17" fmla="*/ 176 h 181"/>
                <a:gd name="T18" fmla="*/ 100 w 197"/>
                <a:gd name="T19" fmla="*/ 15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181">
                  <a:moveTo>
                    <a:pt x="100" y="152"/>
                  </a:moveTo>
                  <a:cubicBezTo>
                    <a:pt x="105" y="152"/>
                    <a:pt x="111" y="153"/>
                    <a:pt x="116" y="155"/>
                  </a:cubicBezTo>
                  <a:cubicBezTo>
                    <a:pt x="126" y="159"/>
                    <a:pt x="133" y="167"/>
                    <a:pt x="137" y="177"/>
                  </a:cubicBezTo>
                  <a:cubicBezTo>
                    <a:pt x="137" y="178"/>
                    <a:pt x="138" y="179"/>
                    <a:pt x="138" y="179"/>
                  </a:cubicBezTo>
                  <a:cubicBezTo>
                    <a:pt x="161" y="168"/>
                    <a:pt x="179" y="146"/>
                    <a:pt x="185" y="119"/>
                  </a:cubicBezTo>
                  <a:cubicBezTo>
                    <a:pt x="197" y="71"/>
                    <a:pt x="166" y="23"/>
                    <a:pt x="118" y="11"/>
                  </a:cubicBezTo>
                  <a:cubicBezTo>
                    <a:pt x="70" y="0"/>
                    <a:pt x="21" y="30"/>
                    <a:pt x="10" y="79"/>
                  </a:cubicBezTo>
                  <a:cubicBezTo>
                    <a:pt x="0" y="121"/>
                    <a:pt x="22" y="164"/>
                    <a:pt x="61" y="181"/>
                  </a:cubicBezTo>
                  <a:cubicBezTo>
                    <a:pt x="62" y="179"/>
                    <a:pt x="62" y="177"/>
                    <a:pt x="63" y="176"/>
                  </a:cubicBezTo>
                  <a:cubicBezTo>
                    <a:pt x="70" y="161"/>
                    <a:pt x="84" y="152"/>
                    <a:pt x="100" y="152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494961" y="978146"/>
              <a:ext cx="122642" cy="139366"/>
            </a:xfrm>
            <a:custGeom>
              <a:avLst/>
              <a:gdLst>
                <a:gd name="T0" fmla="*/ 22 w 183"/>
                <a:gd name="T1" fmla="*/ 204 h 212"/>
                <a:gd name="T2" fmla="*/ 26 w 183"/>
                <a:gd name="T3" fmla="*/ 206 h 212"/>
                <a:gd name="T4" fmla="*/ 26 w 183"/>
                <a:gd name="T5" fmla="*/ 206 h 212"/>
                <a:gd name="T6" fmla="*/ 29 w 183"/>
                <a:gd name="T7" fmla="*/ 208 h 212"/>
                <a:gd name="T8" fmla="*/ 31 w 183"/>
                <a:gd name="T9" fmla="*/ 209 h 212"/>
                <a:gd name="T10" fmla="*/ 39 w 183"/>
                <a:gd name="T11" fmla="*/ 211 h 212"/>
                <a:gd name="T12" fmla="*/ 48 w 183"/>
                <a:gd name="T13" fmla="*/ 212 h 212"/>
                <a:gd name="T14" fmla="*/ 49 w 183"/>
                <a:gd name="T15" fmla="*/ 212 h 212"/>
                <a:gd name="T16" fmla="*/ 83 w 183"/>
                <a:gd name="T17" fmla="*/ 200 h 212"/>
                <a:gd name="T18" fmla="*/ 127 w 183"/>
                <a:gd name="T19" fmla="*/ 150 h 212"/>
                <a:gd name="T20" fmla="*/ 174 w 183"/>
                <a:gd name="T21" fmla="*/ 61 h 212"/>
                <a:gd name="T22" fmla="*/ 179 w 183"/>
                <a:gd name="T23" fmla="*/ 49 h 212"/>
                <a:gd name="T24" fmla="*/ 181 w 183"/>
                <a:gd name="T25" fmla="*/ 28 h 212"/>
                <a:gd name="T26" fmla="*/ 163 w 183"/>
                <a:gd name="T27" fmla="*/ 7 h 212"/>
                <a:gd name="T28" fmla="*/ 121 w 183"/>
                <a:gd name="T29" fmla="*/ 24 h 212"/>
                <a:gd name="T30" fmla="*/ 118 w 183"/>
                <a:gd name="T31" fmla="*/ 29 h 212"/>
                <a:gd name="T32" fmla="*/ 104 w 183"/>
                <a:gd name="T33" fmla="*/ 61 h 212"/>
                <a:gd name="T34" fmla="*/ 92 w 183"/>
                <a:gd name="T35" fmla="*/ 82 h 212"/>
                <a:gd name="T36" fmla="*/ 62 w 183"/>
                <a:gd name="T37" fmla="*/ 132 h 212"/>
                <a:gd name="T38" fmla="*/ 48 w 183"/>
                <a:gd name="T39" fmla="*/ 147 h 212"/>
                <a:gd name="T40" fmla="*/ 47 w 183"/>
                <a:gd name="T41" fmla="*/ 147 h 212"/>
                <a:gd name="T42" fmla="*/ 89 w 183"/>
                <a:gd name="T43" fmla="*/ 75 h 212"/>
                <a:gd name="T44" fmla="*/ 95 w 183"/>
                <a:gd name="T45" fmla="*/ 61 h 212"/>
                <a:gd name="T46" fmla="*/ 70 w 183"/>
                <a:gd name="T47" fmla="*/ 61 h 212"/>
                <a:gd name="T48" fmla="*/ 67 w 183"/>
                <a:gd name="T49" fmla="*/ 61 h 212"/>
                <a:gd name="T50" fmla="*/ 62 w 183"/>
                <a:gd name="T51" fmla="*/ 61 h 212"/>
                <a:gd name="T52" fmla="*/ 28 w 183"/>
                <a:gd name="T53" fmla="*/ 74 h 212"/>
                <a:gd name="T54" fmla="*/ 6 w 183"/>
                <a:gd name="T55" fmla="*/ 111 h 212"/>
                <a:gd name="T56" fmla="*/ 0 w 183"/>
                <a:gd name="T57" fmla="*/ 150 h 212"/>
                <a:gd name="T58" fmla="*/ 4 w 183"/>
                <a:gd name="T59" fmla="*/ 178 h 212"/>
                <a:gd name="T60" fmla="*/ 22 w 183"/>
                <a:gd name="T61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3" h="212">
                  <a:moveTo>
                    <a:pt x="22" y="204"/>
                  </a:moveTo>
                  <a:cubicBezTo>
                    <a:pt x="23" y="205"/>
                    <a:pt x="24" y="205"/>
                    <a:pt x="26" y="20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7" y="207"/>
                    <a:pt x="28" y="207"/>
                    <a:pt x="29" y="208"/>
                  </a:cubicBezTo>
                  <a:cubicBezTo>
                    <a:pt x="30" y="208"/>
                    <a:pt x="30" y="208"/>
                    <a:pt x="31" y="209"/>
                  </a:cubicBezTo>
                  <a:cubicBezTo>
                    <a:pt x="34" y="210"/>
                    <a:pt x="37" y="211"/>
                    <a:pt x="39" y="211"/>
                  </a:cubicBezTo>
                  <a:cubicBezTo>
                    <a:pt x="42" y="212"/>
                    <a:pt x="45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62" y="212"/>
                    <a:pt x="73" y="207"/>
                    <a:pt x="83" y="200"/>
                  </a:cubicBezTo>
                  <a:cubicBezTo>
                    <a:pt x="98" y="190"/>
                    <a:pt x="112" y="174"/>
                    <a:pt x="127" y="150"/>
                  </a:cubicBezTo>
                  <a:cubicBezTo>
                    <a:pt x="141" y="128"/>
                    <a:pt x="157" y="99"/>
                    <a:pt x="174" y="61"/>
                  </a:cubicBezTo>
                  <a:cubicBezTo>
                    <a:pt x="176" y="57"/>
                    <a:pt x="177" y="53"/>
                    <a:pt x="179" y="49"/>
                  </a:cubicBezTo>
                  <a:cubicBezTo>
                    <a:pt x="182" y="42"/>
                    <a:pt x="183" y="35"/>
                    <a:pt x="181" y="28"/>
                  </a:cubicBezTo>
                  <a:cubicBezTo>
                    <a:pt x="178" y="19"/>
                    <a:pt x="172" y="11"/>
                    <a:pt x="163" y="7"/>
                  </a:cubicBezTo>
                  <a:cubicBezTo>
                    <a:pt x="146" y="0"/>
                    <a:pt x="128" y="8"/>
                    <a:pt x="121" y="24"/>
                  </a:cubicBezTo>
                  <a:cubicBezTo>
                    <a:pt x="120" y="26"/>
                    <a:pt x="119" y="27"/>
                    <a:pt x="118" y="29"/>
                  </a:cubicBezTo>
                  <a:cubicBezTo>
                    <a:pt x="113" y="41"/>
                    <a:pt x="108" y="51"/>
                    <a:pt x="104" y="61"/>
                  </a:cubicBezTo>
                  <a:cubicBezTo>
                    <a:pt x="100" y="69"/>
                    <a:pt x="96" y="76"/>
                    <a:pt x="92" y="82"/>
                  </a:cubicBezTo>
                  <a:cubicBezTo>
                    <a:pt x="80" y="105"/>
                    <a:pt x="70" y="121"/>
                    <a:pt x="62" y="132"/>
                  </a:cubicBezTo>
                  <a:cubicBezTo>
                    <a:pt x="56" y="140"/>
                    <a:pt x="51" y="145"/>
                    <a:pt x="48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57" y="137"/>
                    <a:pt x="72" y="109"/>
                    <a:pt x="89" y="75"/>
                  </a:cubicBezTo>
                  <a:cubicBezTo>
                    <a:pt x="91" y="70"/>
                    <a:pt x="93" y="65"/>
                    <a:pt x="95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1"/>
                    <a:pt x="68" y="61"/>
                    <a:pt x="67" y="61"/>
                  </a:cubicBezTo>
                  <a:cubicBezTo>
                    <a:pt x="65" y="61"/>
                    <a:pt x="64" y="61"/>
                    <a:pt x="62" y="61"/>
                  </a:cubicBezTo>
                  <a:cubicBezTo>
                    <a:pt x="48" y="61"/>
                    <a:pt x="36" y="67"/>
                    <a:pt x="28" y="74"/>
                  </a:cubicBezTo>
                  <a:cubicBezTo>
                    <a:pt x="16" y="86"/>
                    <a:pt x="10" y="98"/>
                    <a:pt x="6" y="111"/>
                  </a:cubicBezTo>
                  <a:cubicBezTo>
                    <a:pt x="2" y="124"/>
                    <a:pt x="0" y="137"/>
                    <a:pt x="0" y="150"/>
                  </a:cubicBezTo>
                  <a:cubicBezTo>
                    <a:pt x="0" y="159"/>
                    <a:pt x="0" y="168"/>
                    <a:pt x="4" y="178"/>
                  </a:cubicBezTo>
                  <a:cubicBezTo>
                    <a:pt x="6" y="186"/>
                    <a:pt x="11" y="196"/>
                    <a:pt x="22" y="204"/>
                  </a:cubicBezTo>
                  <a:close/>
                </a:path>
              </a:pathLst>
            </a:custGeom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30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489">
        <p:fade/>
      </p:transition>
    </mc:Choice>
    <mc:Fallback xmlns="">
      <p:transition xmlns:p14="http://schemas.microsoft.com/office/powerpoint/2010/main" spd="med" advTm="5748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251113" y="1719909"/>
            <a:ext cx="4051751" cy="2064692"/>
          </a:xfrm>
        </p:spPr>
        <p:txBody>
          <a:bodyPr/>
          <a:lstStyle/>
          <a:p>
            <a:r>
              <a:rPr lang="en-US" dirty="0" smtClean="0"/>
              <a:t>Get to INVEST</a:t>
            </a:r>
          </a:p>
          <a:p>
            <a:r>
              <a:rPr lang="en-US" dirty="0" smtClean="0"/>
              <a:t>Define Acceptance Criteria</a:t>
            </a:r>
          </a:p>
          <a:p>
            <a:r>
              <a:rPr lang="en-US" dirty="0" smtClean="0"/>
              <a:t>Choose Done Criteria</a:t>
            </a:r>
          </a:p>
          <a:p>
            <a:r>
              <a:rPr lang="en-US" dirty="0" smtClean="0"/>
              <a:t>Keep Your Teams Together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99" y="1327356"/>
            <a:ext cx="1969509" cy="317273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64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920">
        <p:fade/>
      </p:transition>
    </mc:Choice>
    <mc:Fallback xmlns="">
      <p:transition xmlns:p14="http://schemas.microsoft.com/office/powerpoint/2010/main" spd="med" advTm="1329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More</a:t>
            </a:r>
            <a:endParaRPr lang="en-US" dirty="0"/>
          </a:p>
        </p:txBody>
      </p:sp>
      <p:pic>
        <p:nvPicPr>
          <p:cNvPr id="4" name="Content Placeholder 3" descr="agile-in-the-real-world-promo-image.png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 b="7987"/>
          <a:stretch>
            <a:fillRect/>
          </a:stretch>
        </p:blipFill>
        <p:spPr>
          <a:xfrm>
            <a:off x="300443" y="1041606"/>
            <a:ext cx="1908328" cy="1202061"/>
          </a:xfrm>
          <a:prstGeom prst="rect">
            <a:avLst/>
          </a:prstGeom>
          <a:ln>
            <a:solidFill>
              <a:schemeClr val="accent2"/>
            </a:solidFill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487083" y="1322917"/>
            <a:ext cx="444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Agile in the Real World course</a:t>
            </a:r>
          </a:p>
        </p:txBody>
      </p:sp>
      <p:pic>
        <p:nvPicPr>
          <p:cNvPr id="5" name="Picture 4" descr="Creating-Effective-User-Stories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4" y="2606145"/>
            <a:ext cx="1915583" cy="143668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491317" y="3052234"/>
            <a:ext cx="549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yriad Pro Light"/>
                <a:cs typeface="Myriad Pro Light"/>
              </a:rPr>
              <a:t>Creating Effective User Stories course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76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95">
        <p:fade/>
      </p:transition>
    </mc:Choice>
    <mc:Fallback xmlns="">
      <p:transition xmlns:p14="http://schemas.microsoft.com/office/powerpoint/2010/main" spd="med" advTm="5249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 Touch</a:t>
            </a:r>
            <a:endParaRPr lang="en-US" dirty="0"/>
          </a:p>
        </p:txBody>
      </p:sp>
      <p:pic>
        <p:nvPicPr>
          <p:cNvPr id="4" name="Picture 3" descr="twitter-logo-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5" y="1430866"/>
            <a:ext cx="2822244" cy="22944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84" y="1242295"/>
            <a:ext cx="4794881" cy="2858042"/>
          </a:xfrm>
          <a:prstGeom prst="rect">
            <a:avLst/>
          </a:prstGeom>
          <a:ln>
            <a:solidFill>
              <a:schemeClr val="tx2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11250" y="2434167"/>
            <a:ext cx="167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jeremyjarrell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6250" y="1809751"/>
            <a:ext cx="250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2F2F2"/>
                </a:solidFill>
              </a:rPr>
              <a:t>www.jeremyjarrell.com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416">
        <p:fade/>
      </p:transition>
    </mc:Choice>
    <mc:Fallback xmlns="">
      <p:transition xmlns:p14="http://schemas.microsoft.com/office/powerpoint/2010/main" spd="med" advTm="2641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38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28">
        <p:fade/>
      </p:transition>
    </mc:Choice>
    <mc:Fallback xmlns="">
      <p:transition xmlns:p14="http://schemas.microsoft.com/office/powerpoint/2010/main" spd="med" advTm="2432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Perfect Recipe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054105"/>
            <a:ext cx="3390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806">
        <p:fade/>
      </p:transition>
    </mc:Choice>
    <mc:Fallback xmlns="">
      <p:transition xmlns:p14="http://schemas.microsoft.com/office/powerpoint/2010/main" spd="med" advTm="3080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Practices of Successful Teams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6" y="1856424"/>
            <a:ext cx="2133491" cy="213349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00" y="1702026"/>
            <a:ext cx="1760910" cy="230905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058573" y="1990526"/>
            <a:ext cx="2416614" cy="1724219"/>
            <a:chOff x="6058573" y="1821198"/>
            <a:chExt cx="2416614" cy="1724219"/>
          </a:xfrm>
        </p:grpSpPr>
        <p:grpSp>
          <p:nvGrpSpPr>
            <p:cNvPr id="9" name="Group 8"/>
            <p:cNvGrpSpPr/>
            <p:nvPr/>
          </p:nvGrpSpPr>
          <p:grpSpPr>
            <a:xfrm>
              <a:off x="6058573" y="1823710"/>
              <a:ext cx="761120" cy="1721707"/>
              <a:chOff x="1048991" y="874087"/>
              <a:chExt cx="269440" cy="609492"/>
            </a:xfrm>
          </p:grpSpPr>
          <p:sp>
            <p:nvSpPr>
              <p:cNvPr id="23" name="Freeform 13"/>
              <p:cNvSpPr>
                <a:spLocks noEditPoints="1"/>
              </p:cNvSpPr>
              <p:nvPr/>
            </p:nvSpPr>
            <p:spPr bwMode="auto">
              <a:xfrm>
                <a:off x="1048991" y="1019027"/>
                <a:ext cx="269440" cy="464552"/>
              </a:xfrm>
              <a:custGeom>
                <a:avLst/>
                <a:gdLst>
                  <a:gd name="T0" fmla="*/ 339 w 406"/>
                  <a:gd name="T1" fmla="*/ 697 h 702"/>
                  <a:gd name="T2" fmla="*/ 378 w 406"/>
                  <a:gd name="T3" fmla="*/ 638 h 702"/>
                  <a:gd name="T4" fmla="*/ 312 w 406"/>
                  <a:gd name="T5" fmla="*/ 312 h 702"/>
                  <a:gd name="T6" fmla="*/ 313 w 406"/>
                  <a:gd name="T7" fmla="*/ 304 h 702"/>
                  <a:gd name="T8" fmla="*/ 313 w 406"/>
                  <a:gd name="T9" fmla="*/ 92 h 702"/>
                  <a:gd name="T10" fmla="*/ 323 w 406"/>
                  <a:gd name="T11" fmla="*/ 116 h 702"/>
                  <a:gd name="T12" fmla="*/ 342 w 406"/>
                  <a:gd name="T13" fmla="*/ 283 h 702"/>
                  <a:gd name="T14" fmla="*/ 341 w 406"/>
                  <a:gd name="T15" fmla="*/ 330 h 702"/>
                  <a:gd name="T16" fmla="*/ 372 w 406"/>
                  <a:gd name="T17" fmla="*/ 363 h 702"/>
                  <a:gd name="T18" fmla="*/ 373 w 406"/>
                  <a:gd name="T19" fmla="*/ 363 h 702"/>
                  <a:gd name="T20" fmla="*/ 405 w 406"/>
                  <a:gd name="T21" fmla="*/ 332 h 702"/>
                  <a:gd name="T22" fmla="*/ 406 w 406"/>
                  <a:gd name="T23" fmla="*/ 283 h 702"/>
                  <a:gd name="T24" fmla="*/ 364 w 406"/>
                  <a:gd name="T25" fmla="*/ 52 h 702"/>
                  <a:gd name="T26" fmla="*/ 322 w 406"/>
                  <a:gd name="T27" fmla="*/ 10 h 702"/>
                  <a:gd name="T28" fmla="*/ 286 w 406"/>
                  <a:gd name="T29" fmla="*/ 0 h 702"/>
                  <a:gd name="T30" fmla="*/ 286 w 406"/>
                  <a:gd name="T31" fmla="*/ 0 h 702"/>
                  <a:gd name="T32" fmla="*/ 282 w 406"/>
                  <a:gd name="T33" fmla="*/ 0 h 702"/>
                  <a:gd name="T34" fmla="*/ 127 w 406"/>
                  <a:gd name="T35" fmla="*/ 0 h 702"/>
                  <a:gd name="T36" fmla="*/ 127 w 406"/>
                  <a:gd name="T37" fmla="*/ 0 h 702"/>
                  <a:gd name="T38" fmla="*/ 118 w 406"/>
                  <a:gd name="T39" fmla="*/ 0 h 702"/>
                  <a:gd name="T40" fmla="*/ 118 w 406"/>
                  <a:gd name="T41" fmla="*/ 0 h 702"/>
                  <a:gd name="T42" fmla="*/ 60 w 406"/>
                  <a:gd name="T43" fmla="*/ 26 h 702"/>
                  <a:gd name="T44" fmla="*/ 19 w 406"/>
                  <a:gd name="T45" fmla="*/ 71 h 702"/>
                  <a:gd name="T46" fmla="*/ 0 w 406"/>
                  <a:gd name="T47" fmla="*/ 144 h 702"/>
                  <a:gd name="T48" fmla="*/ 60 w 406"/>
                  <a:gd name="T49" fmla="*/ 312 h 702"/>
                  <a:gd name="T50" fmla="*/ 87 w 406"/>
                  <a:gd name="T51" fmla="*/ 327 h 702"/>
                  <a:gd name="T52" fmla="*/ 97 w 406"/>
                  <a:gd name="T53" fmla="*/ 325 h 702"/>
                  <a:gd name="T54" fmla="*/ 97 w 406"/>
                  <a:gd name="T55" fmla="*/ 648 h 702"/>
                  <a:gd name="T56" fmla="*/ 146 w 406"/>
                  <a:gd name="T57" fmla="*/ 698 h 702"/>
                  <a:gd name="T58" fmla="*/ 195 w 406"/>
                  <a:gd name="T59" fmla="*/ 648 h 702"/>
                  <a:gd name="T60" fmla="*/ 195 w 406"/>
                  <a:gd name="T61" fmla="*/ 335 h 702"/>
                  <a:gd name="T62" fmla="*/ 216 w 406"/>
                  <a:gd name="T63" fmla="*/ 335 h 702"/>
                  <a:gd name="T64" fmla="*/ 281 w 406"/>
                  <a:gd name="T65" fmla="*/ 658 h 702"/>
                  <a:gd name="T66" fmla="*/ 339 w 406"/>
                  <a:gd name="T67" fmla="*/ 697 h 702"/>
                  <a:gd name="T68" fmla="*/ 64 w 406"/>
                  <a:gd name="T69" fmla="*/ 144 h 702"/>
                  <a:gd name="T70" fmla="*/ 74 w 406"/>
                  <a:gd name="T71" fmla="*/ 103 h 702"/>
                  <a:gd name="T72" fmla="*/ 97 w 406"/>
                  <a:gd name="T73" fmla="*/ 79 h 702"/>
                  <a:gd name="T74" fmla="*/ 97 w 406"/>
                  <a:gd name="T75" fmla="*/ 228 h 702"/>
                  <a:gd name="T76" fmla="*/ 97 w 406"/>
                  <a:gd name="T77" fmla="*/ 247 h 702"/>
                  <a:gd name="T78" fmla="*/ 64 w 406"/>
                  <a:gd name="T79" fmla="*/ 144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6" h="702">
                    <a:moveTo>
                      <a:pt x="339" y="697"/>
                    </a:moveTo>
                    <a:cubicBezTo>
                      <a:pt x="366" y="691"/>
                      <a:pt x="383" y="665"/>
                      <a:pt x="378" y="638"/>
                    </a:cubicBezTo>
                    <a:cubicBezTo>
                      <a:pt x="312" y="312"/>
                      <a:pt x="312" y="312"/>
                      <a:pt x="312" y="312"/>
                    </a:cubicBezTo>
                    <a:cubicBezTo>
                      <a:pt x="313" y="310"/>
                      <a:pt x="313" y="307"/>
                      <a:pt x="313" y="304"/>
                    </a:cubicBezTo>
                    <a:cubicBezTo>
                      <a:pt x="313" y="92"/>
                      <a:pt x="313" y="92"/>
                      <a:pt x="313" y="92"/>
                    </a:cubicBezTo>
                    <a:cubicBezTo>
                      <a:pt x="316" y="99"/>
                      <a:pt x="319" y="107"/>
                      <a:pt x="323" y="116"/>
                    </a:cubicBezTo>
                    <a:cubicBezTo>
                      <a:pt x="333" y="149"/>
                      <a:pt x="342" y="202"/>
                      <a:pt x="342" y="283"/>
                    </a:cubicBezTo>
                    <a:cubicBezTo>
                      <a:pt x="342" y="298"/>
                      <a:pt x="342" y="313"/>
                      <a:pt x="341" y="330"/>
                    </a:cubicBezTo>
                    <a:cubicBezTo>
                      <a:pt x="341" y="347"/>
                      <a:pt x="354" y="362"/>
                      <a:pt x="372" y="363"/>
                    </a:cubicBezTo>
                    <a:cubicBezTo>
                      <a:pt x="373" y="363"/>
                      <a:pt x="373" y="363"/>
                      <a:pt x="373" y="363"/>
                    </a:cubicBezTo>
                    <a:cubicBezTo>
                      <a:pt x="390" y="363"/>
                      <a:pt x="405" y="349"/>
                      <a:pt x="405" y="332"/>
                    </a:cubicBezTo>
                    <a:cubicBezTo>
                      <a:pt x="406" y="315"/>
                      <a:pt x="406" y="299"/>
                      <a:pt x="406" y="283"/>
                    </a:cubicBezTo>
                    <a:cubicBezTo>
                      <a:pt x="406" y="161"/>
                      <a:pt x="388" y="93"/>
                      <a:pt x="364" y="52"/>
                    </a:cubicBezTo>
                    <a:cubicBezTo>
                      <a:pt x="351" y="31"/>
                      <a:pt x="337" y="18"/>
                      <a:pt x="322" y="10"/>
                    </a:cubicBezTo>
                    <a:cubicBezTo>
                      <a:pt x="308" y="2"/>
                      <a:pt x="295" y="0"/>
                      <a:pt x="286" y="0"/>
                    </a:cubicBezTo>
                    <a:cubicBezTo>
                      <a:pt x="286" y="0"/>
                      <a:pt x="286" y="0"/>
                      <a:pt x="286" y="0"/>
                    </a:cubicBezTo>
                    <a:cubicBezTo>
                      <a:pt x="285" y="0"/>
                      <a:pt x="283" y="0"/>
                      <a:pt x="28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0"/>
                      <a:pt x="121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5" y="1"/>
                      <a:pt x="89" y="6"/>
                      <a:pt x="60" y="26"/>
                    </a:cubicBezTo>
                    <a:cubicBezTo>
                      <a:pt x="45" y="37"/>
                      <a:pt x="30" y="51"/>
                      <a:pt x="19" y="71"/>
                    </a:cubicBezTo>
                    <a:cubicBezTo>
                      <a:pt x="7" y="90"/>
                      <a:pt x="0" y="115"/>
                      <a:pt x="0" y="144"/>
                    </a:cubicBezTo>
                    <a:cubicBezTo>
                      <a:pt x="0" y="190"/>
                      <a:pt x="18" y="244"/>
                      <a:pt x="60" y="312"/>
                    </a:cubicBezTo>
                    <a:cubicBezTo>
                      <a:pt x="66" y="321"/>
                      <a:pt x="77" y="327"/>
                      <a:pt x="87" y="327"/>
                    </a:cubicBezTo>
                    <a:cubicBezTo>
                      <a:pt x="90" y="327"/>
                      <a:pt x="94" y="326"/>
                      <a:pt x="97" y="325"/>
                    </a:cubicBezTo>
                    <a:cubicBezTo>
                      <a:pt x="97" y="648"/>
                      <a:pt x="97" y="648"/>
                      <a:pt x="97" y="648"/>
                    </a:cubicBezTo>
                    <a:cubicBezTo>
                      <a:pt x="97" y="676"/>
                      <a:pt x="119" y="698"/>
                      <a:pt x="146" y="698"/>
                    </a:cubicBezTo>
                    <a:cubicBezTo>
                      <a:pt x="173" y="698"/>
                      <a:pt x="195" y="676"/>
                      <a:pt x="195" y="648"/>
                    </a:cubicBezTo>
                    <a:cubicBezTo>
                      <a:pt x="195" y="335"/>
                      <a:pt x="195" y="335"/>
                      <a:pt x="195" y="335"/>
                    </a:cubicBezTo>
                    <a:cubicBezTo>
                      <a:pt x="216" y="335"/>
                      <a:pt x="216" y="335"/>
                      <a:pt x="216" y="335"/>
                    </a:cubicBezTo>
                    <a:cubicBezTo>
                      <a:pt x="281" y="658"/>
                      <a:pt x="281" y="658"/>
                      <a:pt x="281" y="658"/>
                    </a:cubicBezTo>
                    <a:cubicBezTo>
                      <a:pt x="286" y="685"/>
                      <a:pt x="313" y="702"/>
                      <a:pt x="339" y="697"/>
                    </a:cubicBezTo>
                    <a:close/>
                    <a:moveTo>
                      <a:pt x="64" y="144"/>
                    </a:moveTo>
                    <a:cubicBezTo>
                      <a:pt x="64" y="126"/>
                      <a:pt x="68" y="113"/>
                      <a:pt x="74" y="103"/>
                    </a:cubicBezTo>
                    <a:cubicBezTo>
                      <a:pt x="80" y="93"/>
                      <a:pt x="88" y="85"/>
                      <a:pt x="97" y="79"/>
                    </a:cubicBezTo>
                    <a:cubicBezTo>
                      <a:pt x="97" y="228"/>
                      <a:pt x="97" y="228"/>
                      <a:pt x="97" y="228"/>
                    </a:cubicBezTo>
                    <a:cubicBezTo>
                      <a:pt x="97" y="247"/>
                      <a:pt x="97" y="247"/>
                      <a:pt x="97" y="247"/>
                    </a:cubicBezTo>
                    <a:cubicBezTo>
                      <a:pt x="72" y="202"/>
                      <a:pt x="64" y="167"/>
                      <a:pt x="64" y="144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1119603" y="874087"/>
                <a:ext cx="130075" cy="131933"/>
              </a:xfrm>
              <a:custGeom>
                <a:avLst/>
                <a:gdLst>
                  <a:gd name="T0" fmla="*/ 119 w 198"/>
                  <a:gd name="T1" fmla="*/ 11 h 198"/>
                  <a:gd name="T2" fmla="*/ 11 w 198"/>
                  <a:gd name="T3" fmla="*/ 79 h 198"/>
                  <a:gd name="T4" fmla="*/ 78 w 198"/>
                  <a:gd name="T5" fmla="*/ 187 h 198"/>
                  <a:gd name="T6" fmla="*/ 186 w 198"/>
                  <a:gd name="T7" fmla="*/ 119 h 198"/>
                  <a:gd name="T8" fmla="*/ 119 w 198"/>
                  <a:gd name="T9" fmla="*/ 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119" y="11"/>
                    </a:moveTo>
                    <a:cubicBezTo>
                      <a:pt x="71" y="0"/>
                      <a:pt x="22" y="30"/>
                      <a:pt x="11" y="79"/>
                    </a:cubicBezTo>
                    <a:cubicBezTo>
                      <a:pt x="0" y="127"/>
                      <a:pt x="30" y="175"/>
                      <a:pt x="78" y="187"/>
                    </a:cubicBezTo>
                    <a:cubicBezTo>
                      <a:pt x="127" y="198"/>
                      <a:pt x="175" y="168"/>
                      <a:pt x="186" y="119"/>
                    </a:cubicBezTo>
                    <a:cubicBezTo>
                      <a:pt x="198" y="71"/>
                      <a:pt x="168" y="23"/>
                      <a:pt x="119" y="11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913152" y="1821198"/>
              <a:ext cx="748936" cy="1717838"/>
              <a:chOff x="1872178" y="223714"/>
              <a:chExt cx="265724" cy="609492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1939073" y="223714"/>
                <a:ext cx="131933" cy="131933"/>
              </a:xfrm>
              <a:custGeom>
                <a:avLst/>
                <a:gdLst>
                  <a:gd name="T0" fmla="*/ 79 w 198"/>
                  <a:gd name="T1" fmla="*/ 187 h 198"/>
                  <a:gd name="T2" fmla="*/ 187 w 198"/>
                  <a:gd name="T3" fmla="*/ 119 h 198"/>
                  <a:gd name="T4" fmla="*/ 119 w 198"/>
                  <a:gd name="T5" fmla="*/ 11 h 198"/>
                  <a:gd name="T6" fmla="*/ 11 w 198"/>
                  <a:gd name="T7" fmla="*/ 79 h 198"/>
                  <a:gd name="T8" fmla="*/ 79 w 198"/>
                  <a:gd name="T9" fmla="*/ 18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8">
                    <a:moveTo>
                      <a:pt x="79" y="187"/>
                    </a:moveTo>
                    <a:cubicBezTo>
                      <a:pt x="127" y="198"/>
                      <a:pt x="175" y="168"/>
                      <a:pt x="187" y="119"/>
                    </a:cubicBezTo>
                    <a:cubicBezTo>
                      <a:pt x="198" y="71"/>
                      <a:pt x="168" y="23"/>
                      <a:pt x="119" y="11"/>
                    </a:cubicBezTo>
                    <a:cubicBezTo>
                      <a:pt x="71" y="0"/>
                      <a:pt x="23" y="30"/>
                      <a:pt x="11" y="79"/>
                    </a:cubicBezTo>
                    <a:cubicBezTo>
                      <a:pt x="0" y="127"/>
                      <a:pt x="30" y="175"/>
                      <a:pt x="79" y="187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1872178" y="366796"/>
                <a:ext cx="265724" cy="466410"/>
              </a:xfrm>
              <a:custGeom>
                <a:avLst/>
                <a:gdLst>
                  <a:gd name="T0" fmla="*/ 78 w 400"/>
                  <a:gd name="T1" fmla="*/ 339 h 703"/>
                  <a:gd name="T2" fmla="*/ 84 w 400"/>
                  <a:gd name="T3" fmla="*/ 288 h 703"/>
                  <a:gd name="T4" fmla="*/ 84 w 400"/>
                  <a:gd name="T5" fmla="*/ 213 h 703"/>
                  <a:gd name="T6" fmla="*/ 64 w 400"/>
                  <a:gd name="T7" fmla="*/ 120 h 703"/>
                  <a:gd name="T8" fmla="*/ 70 w 400"/>
                  <a:gd name="T9" fmla="*/ 86 h 703"/>
                  <a:gd name="T10" fmla="*/ 89 w 400"/>
                  <a:gd name="T11" fmla="*/ 68 h 703"/>
                  <a:gd name="T12" fmla="*/ 92 w 400"/>
                  <a:gd name="T13" fmla="*/ 67 h 703"/>
                  <a:gd name="T14" fmla="*/ 92 w 400"/>
                  <a:gd name="T15" fmla="*/ 141 h 703"/>
                  <a:gd name="T16" fmla="*/ 92 w 400"/>
                  <a:gd name="T17" fmla="*/ 235 h 703"/>
                  <a:gd name="T18" fmla="*/ 92 w 400"/>
                  <a:gd name="T19" fmla="*/ 288 h 703"/>
                  <a:gd name="T20" fmla="*/ 85 w 400"/>
                  <a:gd name="T21" fmla="*/ 341 h 703"/>
                  <a:gd name="T22" fmla="*/ 49 w 400"/>
                  <a:gd name="T23" fmla="*/ 645 h 703"/>
                  <a:gd name="T24" fmla="*/ 92 w 400"/>
                  <a:gd name="T25" fmla="*/ 700 h 703"/>
                  <a:gd name="T26" fmla="*/ 147 w 400"/>
                  <a:gd name="T27" fmla="*/ 657 h 703"/>
                  <a:gd name="T28" fmla="*/ 186 w 400"/>
                  <a:gd name="T29" fmla="*/ 335 h 703"/>
                  <a:gd name="T30" fmla="*/ 214 w 400"/>
                  <a:gd name="T31" fmla="*/ 335 h 703"/>
                  <a:gd name="T32" fmla="*/ 253 w 400"/>
                  <a:gd name="T33" fmla="*/ 657 h 703"/>
                  <a:gd name="T34" fmla="*/ 308 w 400"/>
                  <a:gd name="T35" fmla="*/ 700 h 703"/>
                  <a:gd name="T36" fmla="*/ 351 w 400"/>
                  <a:gd name="T37" fmla="*/ 645 h 703"/>
                  <a:gd name="T38" fmla="*/ 315 w 400"/>
                  <a:gd name="T39" fmla="*/ 341 h 703"/>
                  <a:gd name="T40" fmla="*/ 308 w 400"/>
                  <a:gd name="T41" fmla="*/ 288 h 703"/>
                  <a:gd name="T42" fmla="*/ 308 w 400"/>
                  <a:gd name="T43" fmla="*/ 235 h 703"/>
                  <a:gd name="T44" fmla="*/ 308 w 400"/>
                  <a:gd name="T45" fmla="*/ 141 h 703"/>
                  <a:gd name="T46" fmla="*/ 308 w 400"/>
                  <a:gd name="T47" fmla="*/ 67 h 703"/>
                  <a:gd name="T48" fmla="*/ 318 w 400"/>
                  <a:gd name="T49" fmla="*/ 72 h 703"/>
                  <a:gd name="T50" fmla="*/ 330 w 400"/>
                  <a:gd name="T51" fmla="*/ 86 h 703"/>
                  <a:gd name="T52" fmla="*/ 336 w 400"/>
                  <a:gd name="T53" fmla="*/ 120 h 703"/>
                  <a:gd name="T54" fmla="*/ 316 w 400"/>
                  <a:gd name="T55" fmla="*/ 213 h 703"/>
                  <a:gd name="T56" fmla="*/ 316 w 400"/>
                  <a:gd name="T57" fmla="*/ 288 h 703"/>
                  <a:gd name="T58" fmla="*/ 322 w 400"/>
                  <a:gd name="T59" fmla="*/ 339 h 703"/>
                  <a:gd name="T60" fmla="*/ 339 w 400"/>
                  <a:gd name="T61" fmla="*/ 323 h 703"/>
                  <a:gd name="T62" fmla="*/ 400 w 400"/>
                  <a:gd name="T63" fmla="*/ 120 h 703"/>
                  <a:gd name="T64" fmla="*/ 388 w 400"/>
                  <a:gd name="T65" fmla="*/ 59 h 703"/>
                  <a:gd name="T66" fmla="*/ 336 w 400"/>
                  <a:gd name="T67" fmla="*/ 9 h 703"/>
                  <a:gd name="T68" fmla="*/ 288 w 400"/>
                  <a:gd name="T69" fmla="*/ 0 h 703"/>
                  <a:gd name="T70" fmla="*/ 280 w 400"/>
                  <a:gd name="T71" fmla="*/ 0 h 703"/>
                  <a:gd name="T72" fmla="*/ 277 w 400"/>
                  <a:gd name="T73" fmla="*/ 0 h 703"/>
                  <a:gd name="T74" fmla="*/ 123 w 400"/>
                  <a:gd name="T75" fmla="*/ 0 h 703"/>
                  <a:gd name="T76" fmla="*/ 120 w 400"/>
                  <a:gd name="T77" fmla="*/ 0 h 703"/>
                  <a:gd name="T78" fmla="*/ 112 w 400"/>
                  <a:gd name="T79" fmla="*/ 0 h 703"/>
                  <a:gd name="T80" fmla="*/ 45 w 400"/>
                  <a:gd name="T81" fmla="*/ 20 h 703"/>
                  <a:gd name="T82" fmla="*/ 12 w 400"/>
                  <a:gd name="T83" fmla="*/ 59 h 703"/>
                  <a:gd name="T84" fmla="*/ 0 w 400"/>
                  <a:gd name="T85" fmla="*/ 120 h 703"/>
                  <a:gd name="T86" fmla="*/ 61 w 400"/>
                  <a:gd name="T87" fmla="*/ 323 h 703"/>
                  <a:gd name="T88" fmla="*/ 78 w 400"/>
                  <a:gd name="T89" fmla="*/ 339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00" h="703">
                    <a:moveTo>
                      <a:pt x="78" y="339"/>
                    </a:moveTo>
                    <a:cubicBezTo>
                      <a:pt x="84" y="288"/>
                      <a:pt x="84" y="288"/>
                      <a:pt x="84" y="288"/>
                    </a:cubicBezTo>
                    <a:cubicBezTo>
                      <a:pt x="84" y="213"/>
                      <a:pt x="84" y="213"/>
                      <a:pt x="84" y="213"/>
                    </a:cubicBezTo>
                    <a:cubicBezTo>
                      <a:pt x="69" y="171"/>
                      <a:pt x="64" y="141"/>
                      <a:pt x="64" y="120"/>
                    </a:cubicBezTo>
                    <a:cubicBezTo>
                      <a:pt x="64" y="103"/>
                      <a:pt x="67" y="93"/>
                      <a:pt x="70" y="86"/>
                    </a:cubicBezTo>
                    <a:cubicBezTo>
                      <a:pt x="75" y="76"/>
                      <a:pt x="81" y="71"/>
                      <a:pt x="89" y="68"/>
                    </a:cubicBezTo>
                    <a:cubicBezTo>
                      <a:pt x="90" y="67"/>
                      <a:pt x="91" y="67"/>
                      <a:pt x="92" y="67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2" y="235"/>
                      <a:pt x="92" y="235"/>
                      <a:pt x="92" y="235"/>
                    </a:cubicBezTo>
                    <a:cubicBezTo>
                      <a:pt x="92" y="288"/>
                      <a:pt x="92" y="288"/>
                      <a:pt x="92" y="288"/>
                    </a:cubicBezTo>
                    <a:cubicBezTo>
                      <a:pt x="85" y="341"/>
                      <a:pt x="85" y="341"/>
                      <a:pt x="85" y="341"/>
                    </a:cubicBezTo>
                    <a:cubicBezTo>
                      <a:pt x="49" y="645"/>
                      <a:pt x="49" y="645"/>
                      <a:pt x="49" y="645"/>
                    </a:cubicBezTo>
                    <a:cubicBezTo>
                      <a:pt x="45" y="672"/>
                      <a:pt x="65" y="697"/>
                      <a:pt x="92" y="700"/>
                    </a:cubicBezTo>
                    <a:cubicBezTo>
                      <a:pt x="119" y="703"/>
                      <a:pt x="144" y="684"/>
                      <a:pt x="147" y="657"/>
                    </a:cubicBezTo>
                    <a:cubicBezTo>
                      <a:pt x="186" y="335"/>
                      <a:pt x="186" y="335"/>
                      <a:pt x="186" y="335"/>
                    </a:cubicBezTo>
                    <a:cubicBezTo>
                      <a:pt x="214" y="335"/>
                      <a:pt x="214" y="335"/>
                      <a:pt x="214" y="335"/>
                    </a:cubicBezTo>
                    <a:cubicBezTo>
                      <a:pt x="253" y="657"/>
                      <a:pt x="253" y="657"/>
                      <a:pt x="253" y="657"/>
                    </a:cubicBezTo>
                    <a:cubicBezTo>
                      <a:pt x="256" y="684"/>
                      <a:pt x="281" y="703"/>
                      <a:pt x="308" y="700"/>
                    </a:cubicBezTo>
                    <a:cubicBezTo>
                      <a:pt x="335" y="697"/>
                      <a:pt x="355" y="672"/>
                      <a:pt x="351" y="645"/>
                    </a:cubicBezTo>
                    <a:cubicBezTo>
                      <a:pt x="315" y="341"/>
                      <a:pt x="315" y="341"/>
                      <a:pt x="315" y="341"/>
                    </a:cubicBezTo>
                    <a:cubicBezTo>
                      <a:pt x="308" y="288"/>
                      <a:pt x="308" y="288"/>
                      <a:pt x="308" y="288"/>
                    </a:cubicBezTo>
                    <a:cubicBezTo>
                      <a:pt x="308" y="235"/>
                      <a:pt x="308" y="235"/>
                      <a:pt x="308" y="235"/>
                    </a:cubicBezTo>
                    <a:cubicBezTo>
                      <a:pt x="308" y="141"/>
                      <a:pt x="308" y="141"/>
                      <a:pt x="308" y="141"/>
                    </a:cubicBezTo>
                    <a:cubicBezTo>
                      <a:pt x="308" y="67"/>
                      <a:pt x="308" y="67"/>
                      <a:pt x="308" y="67"/>
                    </a:cubicBezTo>
                    <a:cubicBezTo>
                      <a:pt x="312" y="68"/>
                      <a:pt x="315" y="70"/>
                      <a:pt x="318" y="72"/>
                    </a:cubicBezTo>
                    <a:cubicBezTo>
                      <a:pt x="323" y="75"/>
                      <a:pt x="326" y="79"/>
                      <a:pt x="330" y="86"/>
                    </a:cubicBezTo>
                    <a:cubicBezTo>
                      <a:pt x="333" y="93"/>
                      <a:pt x="336" y="103"/>
                      <a:pt x="336" y="120"/>
                    </a:cubicBezTo>
                    <a:cubicBezTo>
                      <a:pt x="336" y="141"/>
                      <a:pt x="331" y="171"/>
                      <a:pt x="316" y="213"/>
                    </a:cubicBezTo>
                    <a:cubicBezTo>
                      <a:pt x="316" y="288"/>
                      <a:pt x="316" y="288"/>
                      <a:pt x="316" y="288"/>
                    </a:cubicBezTo>
                    <a:cubicBezTo>
                      <a:pt x="322" y="339"/>
                      <a:pt x="322" y="339"/>
                      <a:pt x="322" y="339"/>
                    </a:cubicBezTo>
                    <a:cubicBezTo>
                      <a:pt x="329" y="336"/>
                      <a:pt x="336" y="331"/>
                      <a:pt x="339" y="323"/>
                    </a:cubicBezTo>
                    <a:cubicBezTo>
                      <a:pt x="383" y="233"/>
                      <a:pt x="399" y="169"/>
                      <a:pt x="400" y="120"/>
                    </a:cubicBezTo>
                    <a:cubicBezTo>
                      <a:pt x="400" y="96"/>
                      <a:pt x="396" y="76"/>
                      <a:pt x="388" y="59"/>
                    </a:cubicBezTo>
                    <a:cubicBezTo>
                      <a:pt x="376" y="33"/>
                      <a:pt x="355" y="17"/>
                      <a:pt x="336" y="9"/>
                    </a:cubicBezTo>
                    <a:cubicBezTo>
                      <a:pt x="317" y="1"/>
                      <a:pt x="300" y="0"/>
                      <a:pt x="288" y="0"/>
                    </a:cubicBezTo>
                    <a:cubicBezTo>
                      <a:pt x="285" y="0"/>
                      <a:pt x="282" y="0"/>
                      <a:pt x="280" y="0"/>
                    </a:cubicBezTo>
                    <a:cubicBezTo>
                      <a:pt x="279" y="0"/>
                      <a:pt x="278" y="0"/>
                      <a:pt x="277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2" y="0"/>
                      <a:pt x="121" y="0"/>
                      <a:pt x="120" y="0"/>
                    </a:cubicBezTo>
                    <a:cubicBezTo>
                      <a:pt x="118" y="0"/>
                      <a:pt x="115" y="0"/>
                      <a:pt x="112" y="0"/>
                    </a:cubicBezTo>
                    <a:cubicBezTo>
                      <a:pt x="96" y="0"/>
                      <a:pt x="70" y="2"/>
                      <a:pt x="45" y="20"/>
                    </a:cubicBezTo>
                    <a:cubicBezTo>
                      <a:pt x="32" y="29"/>
                      <a:pt x="20" y="42"/>
                      <a:pt x="12" y="59"/>
                    </a:cubicBezTo>
                    <a:cubicBezTo>
                      <a:pt x="4" y="76"/>
                      <a:pt x="0" y="96"/>
                      <a:pt x="0" y="120"/>
                    </a:cubicBezTo>
                    <a:cubicBezTo>
                      <a:pt x="0" y="169"/>
                      <a:pt x="17" y="233"/>
                      <a:pt x="61" y="323"/>
                    </a:cubicBezTo>
                    <a:cubicBezTo>
                      <a:pt x="64" y="331"/>
                      <a:pt x="71" y="336"/>
                      <a:pt x="78" y="339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797878" y="1823877"/>
              <a:ext cx="677309" cy="1685520"/>
              <a:chOff x="2260543" y="225572"/>
              <a:chExt cx="243425" cy="605776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2316289" y="225572"/>
                <a:ext cx="131933" cy="131933"/>
              </a:xfrm>
              <a:custGeom>
                <a:avLst/>
                <a:gdLst>
                  <a:gd name="T0" fmla="*/ 79 w 198"/>
                  <a:gd name="T1" fmla="*/ 186 h 197"/>
                  <a:gd name="T2" fmla="*/ 187 w 198"/>
                  <a:gd name="T3" fmla="*/ 119 h 197"/>
                  <a:gd name="T4" fmla="*/ 119 w 198"/>
                  <a:gd name="T5" fmla="*/ 11 h 197"/>
                  <a:gd name="T6" fmla="*/ 11 w 198"/>
                  <a:gd name="T7" fmla="*/ 78 h 197"/>
                  <a:gd name="T8" fmla="*/ 79 w 198"/>
                  <a:gd name="T9" fmla="*/ 18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97">
                    <a:moveTo>
                      <a:pt x="79" y="186"/>
                    </a:moveTo>
                    <a:cubicBezTo>
                      <a:pt x="127" y="197"/>
                      <a:pt x="175" y="167"/>
                      <a:pt x="187" y="119"/>
                    </a:cubicBezTo>
                    <a:cubicBezTo>
                      <a:pt x="198" y="70"/>
                      <a:pt x="168" y="22"/>
                      <a:pt x="119" y="11"/>
                    </a:cubicBezTo>
                    <a:cubicBezTo>
                      <a:pt x="71" y="0"/>
                      <a:pt x="23" y="30"/>
                      <a:pt x="11" y="78"/>
                    </a:cubicBezTo>
                    <a:cubicBezTo>
                      <a:pt x="0" y="126"/>
                      <a:pt x="30" y="175"/>
                      <a:pt x="79" y="186"/>
                    </a:cubicBez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2260543" y="368654"/>
                <a:ext cx="243425" cy="462694"/>
              </a:xfrm>
              <a:custGeom>
                <a:avLst/>
                <a:gdLst>
                  <a:gd name="T0" fmla="*/ 68 w 368"/>
                  <a:gd name="T1" fmla="*/ 170 h 698"/>
                  <a:gd name="T2" fmla="*/ 64 w 368"/>
                  <a:gd name="T3" fmla="*/ 138 h 698"/>
                  <a:gd name="T4" fmla="*/ 76 w 368"/>
                  <a:gd name="T5" fmla="*/ 92 h 698"/>
                  <a:gd name="T6" fmla="*/ 76 w 368"/>
                  <a:gd name="T7" fmla="*/ 151 h 698"/>
                  <a:gd name="T8" fmla="*/ 76 w 368"/>
                  <a:gd name="T9" fmla="*/ 194 h 698"/>
                  <a:gd name="T10" fmla="*/ 76 w 368"/>
                  <a:gd name="T11" fmla="*/ 316 h 698"/>
                  <a:gd name="T12" fmla="*/ 76 w 368"/>
                  <a:gd name="T13" fmla="*/ 649 h 698"/>
                  <a:gd name="T14" fmla="*/ 125 w 368"/>
                  <a:gd name="T15" fmla="*/ 698 h 698"/>
                  <a:gd name="T16" fmla="*/ 175 w 368"/>
                  <a:gd name="T17" fmla="*/ 649 h 698"/>
                  <a:gd name="T18" fmla="*/ 175 w 368"/>
                  <a:gd name="T19" fmla="*/ 336 h 698"/>
                  <a:gd name="T20" fmla="*/ 193 w 368"/>
                  <a:gd name="T21" fmla="*/ 336 h 698"/>
                  <a:gd name="T22" fmla="*/ 193 w 368"/>
                  <a:gd name="T23" fmla="*/ 649 h 698"/>
                  <a:gd name="T24" fmla="*/ 243 w 368"/>
                  <a:gd name="T25" fmla="*/ 698 h 698"/>
                  <a:gd name="T26" fmla="*/ 292 w 368"/>
                  <a:gd name="T27" fmla="*/ 649 h 698"/>
                  <a:gd name="T28" fmla="*/ 292 w 368"/>
                  <a:gd name="T29" fmla="*/ 316 h 698"/>
                  <a:gd name="T30" fmla="*/ 292 w 368"/>
                  <a:gd name="T31" fmla="*/ 194 h 698"/>
                  <a:gd name="T32" fmla="*/ 292 w 368"/>
                  <a:gd name="T33" fmla="*/ 151 h 698"/>
                  <a:gd name="T34" fmla="*/ 292 w 368"/>
                  <a:gd name="T35" fmla="*/ 92 h 698"/>
                  <a:gd name="T36" fmla="*/ 293 w 368"/>
                  <a:gd name="T37" fmla="*/ 94 h 698"/>
                  <a:gd name="T38" fmla="*/ 304 w 368"/>
                  <a:gd name="T39" fmla="*/ 138 h 698"/>
                  <a:gd name="T40" fmla="*/ 300 w 368"/>
                  <a:gd name="T41" fmla="*/ 170 h 698"/>
                  <a:gd name="T42" fmla="*/ 300 w 368"/>
                  <a:gd name="T43" fmla="*/ 306 h 698"/>
                  <a:gd name="T44" fmla="*/ 368 w 368"/>
                  <a:gd name="T45" fmla="*/ 138 h 698"/>
                  <a:gd name="T46" fmla="*/ 332 w 368"/>
                  <a:gd name="T47" fmla="*/ 38 h 698"/>
                  <a:gd name="T48" fmla="*/ 301 w 368"/>
                  <a:gd name="T49" fmla="*/ 12 h 698"/>
                  <a:gd name="T50" fmla="*/ 285 w 368"/>
                  <a:gd name="T51" fmla="*/ 4 h 698"/>
                  <a:gd name="T52" fmla="*/ 267 w 368"/>
                  <a:gd name="T53" fmla="*/ 1 h 698"/>
                  <a:gd name="T54" fmla="*/ 267 w 368"/>
                  <a:gd name="T55" fmla="*/ 1 h 698"/>
                  <a:gd name="T56" fmla="*/ 261 w 368"/>
                  <a:gd name="T57" fmla="*/ 0 h 698"/>
                  <a:gd name="T58" fmla="*/ 107 w 368"/>
                  <a:gd name="T59" fmla="*/ 0 h 698"/>
                  <a:gd name="T60" fmla="*/ 101 w 368"/>
                  <a:gd name="T61" fmla="*/ 1 h 698"/>
                  <a:gd name="T62" fmla="*/ 101 w 368"/>
                  <a:gd name="T63" fmla="*/ 1 h 698"/>
                  <a:gd name="T64" fmla="*/ 83 w 368"/>
                  <a:gd name="T65" fmla="*/ 4 h 698"/>
                  <a:gd name="T66" fmla="*/ 29 w 368"/>
                  <a:gd name="T67" fmla="*/ 47 h 698"/>
                  <a:gd name="T68" fmla="*/ 0 w 368"/>
                  <a:gd name="T69" fmla="*/ 138 h 698"/>
                  <a:gd name="T70" fmla="*/ 68 w 368"/>
                  <a:gd name="T71" fmla="*/ 306 h 698"/>
                  <a:gd name="T72" fmla="*/ 68 w 368"/>
                  <a:gd name="T73" fmla="*/ 17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8" h="698">
                    <a:moveTo>
                      <a:pt x="68" y="170"/>
                    </a:moveTo>
                    <a:cubicBezTo>
                      <a:pt x="65" y="158"/>
                      <a:pt x="64" y="148"/>
                      <a:pt x="64" y="138"/>
                    </a:cubicBezTo>
                    <a:cubicBezTo>
                      <a:pt x="64" y="119"/>
                      <a:pt x="69" y="104"/>
                      <a:pt x="76" y="92"/>
                    </a:cubicBezTo>
                    <a:cubicBezTo>
                      <a:pt x="76" y="151"/>
                      <a:pt x="76" y="151"/>
                      <a:pt x="76" y="151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6" y="316"/>
                      <a:pt x="76" y="316"/>
                      <a:pt x="76" y="316"/>
                    </a:cubicBezTo>
                    <a:cubicBezTo>
                      <a:pt x="76" y="649"/>
                      <a:pt x="76" y="649"/>
                      <a:pt x="76" y="649"/>
                    </a:cubicBezTo>
                    <a:cubicBezTo>
                      <a:pt x="76" y="676"/>
                      <a:pt x="98" y="698"/>
                      <a:pt x="125" y="698"/>
                    </a:cubicBezTo>
                    <a:cubicBezTo>
                      <a:pt x="153" y="698"/>
                      <a:pt x="175" y="676"/>
                      <a:pt x="175" y="649"/>
                    </a:cubicBezTo>
                    <a:cubicBezTo>
                      <a:pt x="175" y="336"/>
                      <a:pt x="175" y="336"/>
                      <a:pt x="175" y="336"/>
                    </a:cubicBezTo>
                    <a:cubicBezTo>
                      <a:pt x="193" y="336"/>
                      <a:pt x="193" y="336"/>
                      <a:pt x="193" y="336"/>
                    </a:cubicBezTo>
                    <a:cubicBezTo>
                      <a:pt x="193" y="649"/>
                      <a:pt x="193" y="649"/>
                      <a:pt x="193" y="649"/>
                    </a:cubicBezTo>
                    <a:cubicBezTo>
                      <a:pt x="193" y="676"/>
                      <a:pt x="215" y="698"/>
                      <a:pt x="243" y="698"/>
                    </a:cubicBezTo>
                    <a:cubicBezTo>
                      <a:pt x="270" y="698"/>
                      <a:pt x="292" y="676"/>
                      <a:pt x="292" y="649"/>
                    </a:cubicBezTo>
                    <a:cubicBezTo>
                      <a:pt x="292" y="316"/>
                      <a:pt x="292" y="316"/>
                      <a:pt x="292" y="316"/>
                    </a:cubicBezTo>
                    <a:cubicBezTo>
                      <a:pt x="292" y="194"/>
                      <a:pt x="292" y="194"/>
                      <a:pt x="292" y="194"/>
                    </a:cubicBezTo>
                    <a:cubicBezTo>
                      <a:pt x="292" y="151"/>
                      <a:pt x="292" y="151"/>
                      <a:pt x="292" y="151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3" y="93"/>
                      <a:pt x="293" y="93"/>
                      <a:pt x="293" y="94"/>
                    </a:cubicBezTo>
                    <a:cubicBezTo>
                      <a:pt x="300" y="105"/>
                      <a:pt x="304" y="120"/>
                      <a:pt x="304" y="138"/>
                    </a:cubicBezTo>
                    <a:cubicBezTo>
                      <a:pt x="304" y="148"/>
                      <a:pt x="303" y="158"/>
                      <a:pt x="300" y="170"/>
                    </a:cubicBezTo>
                    <a:cubicBezTo>
                      <a:pt x="300" y="306"/>
                      <a:pt x="300" y="306"/>
                      <a:pt x="300" y="306"/>
                    </a:cubicBezTo>
                    <a:cubicBezTo>
                      <a:pt x="349" y="242"/>
                      <a:pt x="368" y="186"/>
                      <a:pt x="368" y="138"/>
                    </a:cubicBezTo>
                    <a:cubicBezTo>
                      <a:pt x="368" y="95"/>
                      <a:pt x="351" y="60"/>
                      <a:pt x="332" y="38"/>
                    </a:cubicBezTo>
                    <a:cubicBezTo>
                      <a:pt x="322" y="26"/>
                      <a:pt x="311" y="18"/>
                      <a:pt x="301" y="12"/>
                    </a:cubicBezTo>
                    <a:cubicBezTo>
                      <a:pt x="296" y="9"/>
                      <a:pt x="291" y="6"/>
                      <a:pt x="285" y="4"/>
                    </a:cubicBezTo>
                    <a:cubicBezTo>
                      <a:pt x="280" y="2"/>
                      <a:pt x="275" y="1"/>
                      <a:pt x="267" y="1"/>
                    </a:cubicBezTo>
                    <a:cubicBezTo>
                      <a:pt x="267" y="1"/>
                      <a:pt x="267" y="1"/>
                      <a:pt x="267" y="1"/>
                    </a:cubicBezTo>
                    <a:cubicBezTo>
                      <a:pt x="265" y="0"/>
                      <a:pt x="263" y="0"/>
                      <a:pt x="261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5" y="0"/>
                      <a:pt x="103" y="0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3" y="1"/>
                      <a:pt x="88" y="2"/>
                      <a:pt x="83" y="4"/>
                    </a:cubicBezTo>
                    <a:cubicBezTo>
                      <a:pt x="65" y="11"/>
                      <a:pt x="46" y="25"/>
                      <a:pt x="29" y="47"/>
                    </a:cubicBezTo>
                    <a:cubicBezTo>
                      <a:pt x="13" y="69"/>
                      <a:pt x="0" y="100"/>
                      <a:pt x="0" y="138"/>
                    </a:cubicBezTo>
                    <a:cubicBezTo>
                      <a:pt x="0" y="186"/>
                      <a:pt x="19" y="242"/>
                      <a:pt x="68" y="306"/>
                    </a:cubicBezTo>
                    <a:lnTo>
                      <a:pt x="68" y="170"/>
                    </a:lnTo>
                    <a:close/>
                  </a:path>
                </a:pathLst>
              </a:custGeom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28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14">
        <p:fade/>
      </p:transition>
    </mc:Choice>
    <mc:Fallback xmlns="">
      <p:transition xmlns:p14="http://schemas.microsoft.com/office/powerpoint/2010/main" spd="med" advTm="2631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Story</a:t>
            </a:r>
          </a:p>
          <a:p>
            <a:r>
              <a:rPr lang="en-US" dirty="0" smtClean="0"/>
              <a:t>A Scrum team’s unit of work.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Few Terms</a:t>
            </a:r>
            <a:endParaRPr lang="en-US" dirty="0"/>
          </a:p>
        </p:txBody>
      </p:sp>
      <p:pic>
        <p:nvPicPr>
          <p:cNvPr id="8" name="Picture 7" descr="sticky-no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16" y="984250"/>
            <a:ext cx="3503084" cy="35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24">
        <p:fade/>
      </p:transition>
    </mc:Choice>
    <mc:Fallback xmlns="">
      <p:transition xmlns:p14="http://schemas.microsoft.com/office/powerpoint/2010/main" spd="med" advTm="331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Sprint</a:t>
            </a:r>
          </a:p>
          <a:p>
            <a:r>
              <a:rPr lang="en-US" dirty="0" smtClean="0"/>
              <a:t>A fixed length of time in which a team tries to deliver something.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Few Terms</a:t>
            </a:r>
            <a:endParaRPr lang="en-US" dirty="0"/>
          </a:p>
        </p:txBody>
      </p:sp>
      <p:pic>
        <p:nvPicPr>
          <p:cNvPr id="9" name="Picture 8" descr="stopw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0" y="1185334"/>
            <a:ext cx="2846916" cy="28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44">
        <p:fade/>
      </p:transition>
    </mc:Choice>
    <mc:Fallback xmlns="">
      <p:transition xmlns:p14="http://schemas.microsoft.com/office/powerpoint/2010/main" spd="med" advTm="1814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Velocity</a:t>
            </a:r>
          </a:p>
          <a:p>
            <a:r>
              <a:rPr lang="en-US" dirty="0" smtClean="0"/>
              <a:t>How much work a team gets done per sprint.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Few Terms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5" y="1629283"/>
            <a:ext cx="3290888" cy="2150046"/>
          </a:xfrm>
        </p:spPr>
      </p:pic>
    </p:spTree>
    <p:extLst>
      <p:ext uri="{BB962C8B-B14F-4D97-AF65-F5344CB8AC3E}">
        <p14:creationId xmlns:p14="http://schemas.microsoft.com/office/powerpoint/2010/main" val="3479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24">
        <p:fade/>
      </p:transition>
    </mc:Choice>
    <mc:Fallback xmlns="">
      <p:transition xmlns:p14="http://schemas.microsoft.com/office/powerpoint/2010/main" spd="med" advTm="208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07" y="1248833"/>
            <a:ext cx="3085986" cy="308598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to Cook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1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96">
        <p:fade/>
      </p:transition>
    </mc:Choice>
    <mc:Fallback xmlns="">
      <p:transition xmlns:p14="http://schemas.microsoft.com/office/powerpoint/2010/main" spd="med" advTm="2349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936373" y="1823625"/>
            <a:ext cx="3292407" cy="1579975"/>
          </a:xfrm>
        </p:spPr>
        <p:txBody>
          <a:bodyPr/>
          <a:lstStyle/>
          <a:p>
            <a:r>
              <a:rPr lang="en-US" dirty="0" smtClean="0"/>
              <a:t>Not ambiguous</a:t>
            </a:r>
          </a:p>
          <a:p>
            <a:r>
              <a:rPr lang="en-US" dirty="0" smtClean="0"/>
              <a:t>No questions Left</a:t>
            </a:r>
          </a:p>
          <a:p>
            <a:r>
              <a:rPr lang="en-US" dirty="0" smtClean="0"/>
              <a:t>Clear end goal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to Cook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1377083"/>
            <a:ext cx="2477418" cy="247741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6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98">
        <p:fade/>
      </p:transition>
    </mc:Choice>
    <mc:Fallback xmlns="">
      <p:transition xmlns:p14="http://schemas.microsoft.com/office/powerpoint/2010/main" spd="med" advTm="10809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6|1.4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3|26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1.3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44.3|26.1|2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25.2|5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28.2|30.9|30.2|15.5|2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28.2|30.9|30.2|15.5|2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2|61.7|45.5|3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7.7|1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22.5|14.8"/>
</p:tagLst>
</file>

<file path=ppt/theme/theme1.xml><?xml version="1.0" encoding="utf-8"?>
<a:theme xmlns:a="http://schemas.openxmlformats.org/drawingml/2006/main" name="Pluralsight default theme">
  <a:themeElements>
    <a:clrScheme name="PS 2">
      <a:dk1>
        <a:srgbClr val="505050"/>
      </a:dk1>
      <a:lt1>
        <a:srgbClr val="FFFFFF"/>
      </a:lt1>
      <a:dk2>
        <a:srgbClr val="464547"/>
      </a:dk2>
      <a:lt2>
        <a:srgbClr val="FFFFFF"/>
      </a:lt2>
      <a:accent1>
        <a:srgbClr val="F45D00"/>
      </a:accent1>
      <a:accent2>
        <a:srgbClr val="4C8D92"/>
      </a:accent2>
      <a:accent3>
        <a:srgbClr val="62AEB8"/>
      </a:accent3>
      <a:accent4>
        <a:srgbClr val="98C740"/>
      </a:accent4>
      <a:accent5>
        <a:srgbClr val="72984B"/>
      </a:accent5>
      <a:accent6>
        <a:srgbClr val="C65328"/>
      </a:accent6>
      <a:hlink>
        <a:srgbClr val="7030A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gradFill flip="none" rotWithShape="1">
            <a:gsLst>
              <a:gs pos="2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45959</TotalTime>
  <Words>3296</Words>
  <Application>Microsoft Macintosh PowerPoint</Application>
  <PresentationFormat>On-screen Show (16:9)</PresentationFormat>
  <Paragraphs>474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Pluralsight default theme</vt:lpstr>
      <vt:lpstr>PowerPoint Presentation</vt:lpstr>
      <vt:lpstr>Who Am I?</vt:lpstr>
      <vt:lpstr>No Perfect Recipe</vt:lpstr>
      <vt:lpstr>3 Practices of Successful Teams</vt:lpstr>
      <vt:lpstr>First, a Few Terms</vt:lpstr>
      <vt:lpstr>First, a Few Terms</vt:lpstr>
      <vt:lpstr>First, a Few Terms</vt:lpstr>
      <vt:lpstr>Ready to Cook</vt:lpstr>
      <vt:lpstr>Ready to Cook</vt:lpstr>
      <vt:lpstr>INVEST</vt:lpstr>
      <vt:lpstr>INVEST</vt:lpstr>
      <vt:lpstr>PowerPoint Presentation</vt:lpstr>
      <vt:lpstr>Backlogs Should be DEEP</vt:lpstr>
      <vt:lpstr>Done Means “Done”</vt:lpstr>
      <vt:lpstr>Done Means “Done”</vt:lpstr>
      <vt:lpstr>PowerPoint Presentation</vt:lpstr>
      <vt:lpstr>Add the Ability for a Salesperson to Log into the Product</vt:lpstr>
      <vt:lpstr>PowerPoint Presentation</vt:lpstr>
      <vt:lpstr>Done Criteria</vt:lpstr>
      <vt:lpstr>Keep It Together</vt:lpstr>
      <vt:lpstr>PowerPoint Presentation</vt:lpstr>
      <vt:lpstr>PowerPoint Presentation</vt:lpstr>
      <vt:lpstr>What Is the Right Size</vt:lpstr>
      <vt:lpstr>PowerPoint Presentation</vt:lpstr>
      <vt:lpstr>Feed Them with Two Pizzas….</vt:lpstr>
      <vt:lpstr>Where to Go from Here</vt:lpstr>
      <vt:lpstr>Learning More</vt:lpstr>
      <vt:lpstr>Getting in Touch</vt:lpstr>
      <vt:lpstr>PowerPoint Presentation</vt:lpstr>
    </vt:vector>
  </TitlesOfParts>
  <Company>Fusion-io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Wright;SLee@fusionio.com</dc:creator>
  <cp:lastModifiedBy>Jeremy Jarrell</cp:lastModifiedBy>
  <cp:revision>1242</cp:revision>
  <cp:lastPrinted>2012-11-19T23:43:27Z</cp:lastPrinted>
  <dcterms:created xsi:type="dcterms:W3CDTF">2012-04-13T18:07:55Z</dcterms:created>
  <dcterms:modified xsi:type="dcterms:W3CDTF">2015-02-04T11:02:39Z</dcterms:modified>
</cp:coreProperties>
</file>